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6" r:id="rId4"/>
    <p:sldId id="263" r:id="rId5"/>
    <p:sldId id="267" r:id="rId6"/>
    <p:sldId id="270" r:id="rId7"/>
    <p:sldId id="271" r:id="rId8"/>
    <p:sldId id="272" r:id="rId9"/>
    <p:sldId id="275" r:id="rId10"/>
    <p:sldId id="276" r:id="rId11"/>
    <p:sldId id="277" r:id="rId12"/>
    <p:sldId id="278" r:id="rId13"/>
    <p:sldId id="279" r:id="rId14"/>
    <p:sldId id="280" r:id="rId15"/>
    <p:sldId id="281" r:id="rId16"/>
    <p:sldId id="282" r:id="rId17"/>
    <p:sldId id="283" r:id="rId18"/>
    <p:sldId id="286" r:id="rId19"/>
    <p:sldId id="287" r:id="rId20"/>
    <p:sldId id="289" r:id="rId21"/>
    <p:sldId id="291" r:id="rId22"/>
    <p:sldId id="292" r:id="rId23"/>
    <p:sldId id="296" r:id="rId24"/>
    <p:sldId id="295" r:id="rId25"/>
    <p:sldId id="294" r:id="rId26"/>
    <p:sldId id="298" r:id="rId27"/>
    <p:sldId id="299" r:id="rId28"/>
    <p:sldId id="288" r:id="rId2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6F34A5"/>
    <a:srgbClr val="FFC1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8"/>
    <p:restoredTop sz="94593"/>
  </p:normalViewPr>
  <p:slideViewPr>
    <p:cSldViewPr snapToGrid="0" snapToObjects="1">
      <p:cViewPr>
        <p:scale>
          <a:sx n="120" d="100"/>
          <a:sy n="120" d="100"/>
        </p:scale>
        <p:origin x="176"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0E0BE2-DC03-A448-93BF-10B144E2CBB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BF07BC4F-028C-0242-9FE2-BF7AA4F7B0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24801ADF-C2A0-114F-86D6-C7B9BF02B6D1}"/>
              </a:ext>
            </a:extLst>
          </p:cNvPr>
          <p:cNvSpPr>
            <a:spLocks noGrp="1"/>
          </p:cNvSpPr>
          <p:nvPr>
            <p:ph type="dt" sz="half" idx="10"/>
          </p:nvPr>
        </p:nvSpPr>
        <p:spPr/>
        <p:txBody>
          <a:bodyPr/>
          <a:lstStyle/>
          <a:p>
            <a:fld id="{0FB10A19-D111-084A-8112-E4861B7438A2}" type="datetimeFigureOut">
              <a:rPr lang="en-GB" smtClean="0"/>
              <a:t>06/07/2021</a:t>
            </a:fld>
            <a:endParaRPr lang="en-GB"/>
          </a:p>
        </p:txBody>
      </p:sp>
      <p:sp>
        <p:nvSpPr>
          <p:cNvPr id="5" name="Segnaposto piè di pagina 4">
            <a:extLst>
              <a:ext uri="{FF2B5EF4-FFF2-40B4-BE49-F238E27FC236}">
                <a16:creationId xmlns:a16="http://schemas.microsoft.com/office/drawing/2014/main" id="{FAD4721D-C9AD-8E4F-8B8F-29F7C891E4D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EB91A676-1B6F-1A43-9442-B4FD19010AD6}"/>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062418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14D1EE-762D-A14B-A218-5B0275A0ECE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F65F8344-825D-EB46-AE25-D0F8CF12FF8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E224516B-F92A-E14F-A0F8-59BFDA08DDAA}"/>
              </a:ext>
            </a:extLst>
          </p:cNvPr>
          <p:cNvSpPr>
            <a:spLocks noGrp="1"/>
          </p:cNvSpPr>
          <p:nvPr>
            <p:ph type="dt" sz="half" idx="10"/>
          </p:nvPr>
        </p:nvSpPr>
        <p:spPr/>
        <p:txBody>
          <a:bodyPr/>
          <a:lstStyle/>
          <a:p>
            <a:fld id="{0FB10A19-D111-084A-8112-E4861B7438A2}" type="datetimeFigureOut">
              <a:rPr lang="en-GB" smtClean="0"/>
              <a:t>06/07/2021</a:t>
            </a:fld>
            <a:endParaRPr lang="en-GB"/>
          </a:p>
        </p:txBody>
      </p:sp>
      <p:sp>
        <p:nvSpPr>
          <p:cNvPr id="5" name="Segnaposto piè di pagina 4">
            <a:extLst>
              <a:ext uri="{FF2B5EF4-FFF2-40B4-BE49-F238E27FC236}">
                <a16:creationId xmlns:a16="http://schemas.microsoft.com/office/drawing/2014/main" id="{D2B2A07E-206E-F043-B215-47F451A50F08}"/>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8625E157-9BA9-D140-BED9-220894841F5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288305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F0B6A04-69EB-864B-B367-5747CF5F16E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B22E3EF9-57AB-B340-88E1-6CF72026147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1ECCFE4-B6EA-0F48-A9A1-45B4E4F08738}"/>
              </a:ext>
            </a:extLst>
          </p:cNvPr>
          <p:cNvSpPr>
            <a:spLocks noGrp="1"/>
          </p:cNvSpPr>
          <p:nvPr>
            <p:ph type="dt" sz="half" idx="10"/>
          </p:nvPr>
        </p:nvSpPr>
        <p:spPr/>
        <p:txBody>
          <a:bodyPr/>
          <a:lstStyle/>
          <a:p>
            <a:fld id="{0FB10A19-D111-084A-8112-E4861B7438A2}" type="datetimeFigureOut">
              <a:rPr lang="en-GB" smtClean="0"/>
              <a:t>06/07/2021</a:t>
            </a:fld>
            <a:endParaRPr lang="en-GB"/>
          </a:p>
        </p:txBody>
      </p:sp>
      <p:sp>
        <p:nvSpPr>
          <p:cNvPr id="5" name="Segnaposto piè di pagina 4">
            <a:extLst>
              <a:ext uri="{FF2B5EF4-FFF2-40B4-BE49-F238E27FC236}">
                <a16:creationId xmlns:a16="http://schemas.microsoft.com/office/drawing/2014/main" id="{B5B44F3C-D81A-2048-808C-640D1DE40CE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DF72473-90C9-0D40-A939-BD633CD7155F}"/>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058700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0EDD30-0452-B24B-B820-2ED4E78163D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58FACF7D-BA75-6A4B-8A4E-2D087908258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83A78FE7-C20D-F146-B0B8-5820B4469CC5}"/>
              </a:ext>
            </a:extLst>
          </p:cNvPr>
          <p:cNvSpPr>
            <a:spLocks noGrp="1"/>
          </p:cNvSpPr>
          <p:nvPr>
            <p:ph type="dt" sz="half" idx="10"/>
          </p:nvPr>
        </p:nvSpPr>
        <p:spPr/>
        <p:txBody>
          <a:bodyPr/>
          <a:lstStyle/>
          <a:p>
            <a:fld id="{0FB10A19-D111-084A-8112-E4861B7438A2}" type="datetimeFigureOut">
              <a:rPr lang="en-GB" smtClean="0"/>
              <a:t>06/07/2021</a:t>
            </a:fld>
            <a:endParaRPr lang="en-GB"/>
          </a:p>
        </p:txBody>
      </p:sp>
      <p:sp>
        <p:nvSpPr>
          <p:cNvPr id="5" name="Segnaposto piè di pagina 4">
            <a:extLst>
              <a:ext uri="{FF2B5EF4-FFF2-40B4-BE49-F238E27FC236}">
                <a16:creationId xmlns:a16="http://schemas.microsoft.com/office/drawing/2014/main" id="{F56EFD81-B2E2-9B49-BB30-52D38651B08C}"/>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10D0DBBC-1663-124A-909E-033F4AF3A357}"/>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1682996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A7B681-B03F-0A4C-A64F-DDB63E04981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7A8CFA1A-090B-E54D-8F75-F359B4A2C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BBCCC4F0-D4B4-E740-AA58-AB291132DD1E}"/>
              </a:ext>
            </a:extLst>
          </p:cNvPr>
          <p:cNvSpPr>
            <a:spLocks noGrp="1"/>
          </p:cNvSpPr>
          <p:nvPr>
            <p:ph type="dt" sz="half" idx="10"/>
          </p:nvPr>
        </p:nvSpPr>
        <p:spPr/>
        <p:txBody>
          <a:bodyPr/>
          <a:lstStyle/>
          <a:p>
            <a:fld id="{0FB10A19-D111-084A-8112-E4861B7438A2}" type="datetimeFigureOut">
              <a:rPr lang="en-GB" smtClean="0"/>
              <a:t>06/07/2021</a:t>
            </a:fld>
            <a:endParaRPr lang="en-GB"/>
          </a:p>
        </p:txBody>
      </p:sp>
      <p:sp>
        <p:nvSpPr>
          <p:cNvPr id="5" name="Segnaposto piè di pagina 4">
            <a:extLst>
              <a:ext uri="{FF2B5EF4-FFF2-40B4-BE49-F238E27FC236}">
                <a16:creationId xmlns:a16="http://schemas.microsoft.com/office/drawing/2014/main" id="{B5C18A36-FB39-DD4B-8EA5-F9A1A02E604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BA568A4-663C-DA45-8041-A732A343A3C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482585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D16627-EAA2-074A-B6A7-54A6E7713C35}"/>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60FB7F5A-D762-A442-B58F-3A449D58ECB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C0E82992-C82D-8D48-9793-823D20376F8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F61C2CA5-76B3-9F4D-999E-382B5C4AF357}"/>
              </a:ext>
            </a:extLst>
          </p:cNvPr>
          <p:cNvSpPr>
            <a:spLocks noGrp="1"/>
          </p:cNvSpPr>
          <p:nvPr>
            <p:ph type="dt" sz="half" idx="10"/>
          </p:nvPr>
        </p:nvSpPr>
        <p:spPr/>
        <p:txBody>
          <a:bodyPr/>
          <a:lstStyle/>
          <a:p>
            <a:fld id="{0FB10A19-D111-084A-8112-E4861B7438A2}" type="datetimeFigureOut">
              <a:rPr lang="en-GB" smtClean="0"/>
              <a:t>06/07/2021</a:t>
            </a:fld>
            <a:endParaRPr lang="en-GB"/>
          </a:p>
        </p:txBody>
      </p:sp>
      <p:sp>
        <p:nvSpPr>
          <p:cNvPr id="6" name="Segnaposto piè di pagina 5">
            <a:extLst>
              <a:ext uri="{FF2B5EF4-FFF2-40B4-BE49-F238E27FC236}">
                <a16:creationId xmlns:a16="http://schemas.microsoft.com/office/drawing/2014/main" id="{AB47B25D-6F75-944B-9EA4-3E0943540982}"/>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1C467A2D-1C15-B241-B515-9529DC8DDFC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53708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2233E1-F46D-5949-B3CF-50ECA143231D}"/>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66B8E627-736B-1449-9E55-65F79ADF8E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8E9B6DE-D689-8144-B8DB-1E36E022814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4FD18459-2C33-AF4B-9EC2-973CC60A2B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2EAF276-762B-9B4A-BEB0-711ABC69839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0A5BACAE-009D-3B4F-99E5-D29E7535B8E7}"/>
              </a:ext>
            </a:extLst>
          </p:cNvPr>
          <p:cNvSpPr>
            <a:spLocks noGrp="1"/>
          </p:cNvSpPr>
          <p:nvPr>
            <p:ph type="dt" sz="half" idx="10"/>
          </p:nvPr>
        </p:nvSpPr>
        <p:spPr/>
        <p:txBody>
          <a:bodyPr/>
          <a:lstStyle/>
          <a:p>
            <a:fld id="{0FB10A19-D111-084A-8112-E4861B7438A2}" type="datetimeFigureOut">
              <a:rPr lang="en-GB" smtClean="0"/>
              <a:t>06/07/2021</a:t>
            </a:fld>
            <a:endParaRPr lang="en-GB"/>
          </a:p>
        </p:txBody>
      </p:sp>
      <p:sp>
        <p:nvSpPr>
          <p:cNvPr id="8" name="Segnaposto piè di pagina 7">
            <a:extLst>
              <a:ext uri="{FF2B5EF4-FFF2-40B4-BE49-F238E27FC236}">
                <a16:creationId xmlns:a16="http://schemas.microsoft.com/office/drawing/2014/main" id="{CDA1150E-2C07-B145-8A10-9DE11546C65A}"/>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9F26925B-3864-4245-ABA9-950BDC41A49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89276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0626FC-F16F-D444-9C5D-228711B9313A}"/>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882E589C-2A27-794D-8FDF-7C80D09C4908}"/>
              </a:ext>
            </a:extLst>
          </p:cNvPr>
          <p:cNvSpPr>
            <a:spLocks noGrp="1"/>
          </p:cNvSpPr>
          <p:nvPr>
            <p:ph type="dt" sz="half" idx="10"/>
          </p:nvPr>
        </p:nvSpPr>
        <p:spPr/>
        <p:txBody>
          <a:bodyPr/>
          <a:lstStyle/>
          <a:p>
            <a:fld id="{0FB10A19-D111-084A-8112-E4861B7438A2}" type="datetimeFigureOut">
              <a:rPr lang="en-GB" smtClean="0"/>
              <a:t>06/07/2021</a:t>
            </a:fld>
            <a:endParaRPr lang="en-GB"/>
          </a:p>
        </p:txBody>
      </p:sp>
      <p:sp>
        <p:nvSpPr>
          <p:cNvPr id="4" name="Segnaposto piè di pagina 3">
            <a:extLst>
              <a:ext uri="{FF2B5EF4-FFF2-40B4-BE49-F238E27FC236}">
                <a16:creationId xmlns:a16="http://schemas.microsoft.com/office/drawing/2014/main" id="{0B72981F-693E-3545-858C-939206BD833A}"/>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3F008D89-E3BC-8148-AD03-6A14E01AC473}"/>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573157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F3D428D-56D7-8B45-8469-E8D12E2D246D}"/>
              </a:ext>
            </a:extLst>
          </p:cNvPr>
          <p:cNvSpPr>
            <a:spLocks noGrp="1"/>
          </p:cNvSpPr>
          <p:nvPr>
            <p:ph type="dt" sz="half" idx="10"/>
          </p:nvPr>
        </p:nvSpPr>
        <p:spPr/>
        <p:txBody>
          <a:bodyPr/>
          <a:lstStyle/>
          <a:p>
            <a:fld id="{0FB10A19-D111-084A-8112-E4861B7438A2}" type="datetimeFigureOut">
              <a:rPr lang="en-GB" smtClean="0"/>
              <a:t>06/07/2021</a:t>
            </a:fld>
            <a:endParaRPr lang="en-GB"/>
          </a:p>
        </p:txBody>
      </p:sp>
      <p:sp>
        <p:nvSpPr>
          <p:cNvPr id="3" name="Segnaposto piè di pagina 2">
            <a:extLst>
              <a:ext uri="{FF2B5EF4-FFF2-40B4-BE49-F238E27FC236}">
                <a16:creationId xmlns:a16="http://schemas.microsoft.com/office/drawing/2014/main" id="{2C0CBE0A-B1F5-2E49-BEAA-0020816726AE}"/>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3962E669-A962-AA4A-98C8-23AE8F7B9065}"/>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50349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615123-E483-8B40-81F0-25288CEB140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7A7FE059-D210-0644-9479-B45063A938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593EA561-4FCA-8748-9FD8-0A5BE73B9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6283AE5-3ABA-E148-9747-D867CCF4EEB0}"/>
              </a:ext>
            </a:extLst>
          </p:cNvPr>
          <p:cNvSpPr>
            <a:spLocks noGrp="1"/>
          </p:cNvSpPr>
          <p:nvPr>
            <p:ph type="dt" sz="half" idx="10"/>
          </p:nvPr>
        </p:nvSpPr>
        <p:spPr/>
        <p:txBody>
          <a:bodyPr/>
          <a:lstStyle/>
          <a:p>
            <a:fld id="{0FB10A19-D111-084A-8112-E4861B7438A2}" type="datetimeFigureOut">
              <a:rPr lang="en-GB" smtClean="0"/>
              <a:t>06/07/2021</a:t>
            </a:fld>
            <a:endParaRPr lang="en-GB"/>
          </a:p>
        </p:txBody>
      </p:sp>
      <p:sp>
        <p:nvSpPr>
          <p:cNvPr id="6" name="Segnaposto piè di pagina 5">
            <a:extLst>
              <a:ext uri="{FF2B5EF4-FFF2-40B4-BE49-F238E27FC236}">
                <a16:creationId xmlns:a16="http://schemas.microsoft.com/office/drawing/2014/main" id="{CA520DA3-2BB4-BE4B-A11F-4F197F398B50}"/>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C9625679-FDA4-EE45-A952-2FBC67A20183}"/>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681986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2226E4-096E-564D-9D11-BBFA9D49E9D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0EEA6CCA-51A2-6C4D-BA52-4C1128C5D3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5672C943-528F-464A-81FE-BC7EEC071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689BDC9-3D92-1B42-9A06-D260DBD9AF88}"/>
              </a:ext>
            </a:extLst>
          </p:cNvPr>
          <p:cNvSpPr>
            <a:spLocks noGrp="1"/>
          </p:cNvSpPr>
          <p:nvPr>
            <p:ph type="dt" sz="half" idx="10"/>
          </p:nvPr>
        </p:nvSpPr>
        <p:spPr/>
        <p:txBody>
          <a:bodyPr/>
          <a:lstStyle/>
          <a:p>
            <a:fld id="{0FB10A19-D111-084A-8112-E4861B7438A2}" type="datetimeFigureOut">
              <a:rPr lang="en-GB" smtClean="0"/>
              <a:t>06/07/2021</a:t>
            </a:fld>
            <a:endParaRPr lang="en-GB"/>
          </a:p>
        </p:txBody>
      </p:sp>
      <p:sp>
        <p:nvSpPr>
          <p:cNvPr id="6" name="Segnaposto piè di pagina 5">
            <a:extLst>
              <a:ext uri="{FF2B5EF4-FFF2-40B4-BE49-F238E27FC236}">
                <a16:creationId xmlns:a16="http://schemas.microsoft.com/office/drawing/2014/main" id="{6E1924C6-59C5-6E42-9C42-AEBDD467A0B3}"/>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C0D448DA-29D6-9C49-906A-97F4969A6C46}"/>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955877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13A16FC-B622-5349-A57B-4CCBB8E591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ED2A0C7-4EF9-6E4B-9CA3-922AD8E2CE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9441555-59F1-9546-8729-67574B4F4E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B10A19-D111-084A-8112-E4861B7438A2}" type="datetimeFigureOut">
              <a:rPr lang="en-GB" smtClean="0"/>
              <a:t>06/07/2021</a:t>
            </a:fld>
            <a:endParaRPr lang="en-GB"/>
          </a:p>
        </p:txBody>
      </p:sp>
      <p:sp>
        <p:nvSpPr>
          <p:cNvPr id="5" name="Segnaposto piè di pagina 4">
            <a:extLst>
              <a:ext uri="{FF2B5EF4-FFF2-40B4-BE49-F238E27FC236}">
                <a16:creationId xmlns:a16="http://schemas.microsoft.com/office/drawing/2014/main" id="{CD4E0CA0-443B-F64D-B7EB-2D4B769FE6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6C2671AD-2329-A44D-A8A0-334A9BB565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D8C8D-C045-B245-997F-672A01852263}" type="slidenum">
              <a:rPr lang="en-GB" smtClean="0"/>
              <a:t>‹N›</a:t>
            </a:fld>
            <a:endParaRPr lang="en-GB"/>
          </a:p>
        </p:txBody>
      </p:sp>
    </p:spTree>
    <p:extLst>
      <p:ext uri="{BB962C8B-B14F-4D97-AF65-F5344CB8AC3E}">
        <p14:creationId xmlns:p14="http://schemas.microsoft.com/office/powerpoint/2010/main" val="3948729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c 13">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504F488-8FB2-A04F-86C4-C16DF666282A}"/>
              </a:ext>
            </a:extLst>
          </p:cNvPr>
          <p:cNvSpPr>
            <a:spLocks noGrp="1"/>
          </p:cNvSpPr>
          <p:nvPr>
            <p:ph type="ctrTitle"/>
          </p:nvPr>
        </p:nvSpPr>
        <p:spPr>
          <a:xfrm>
            <a:off x="7080738" y="647593"/>
            <a:ext cx="4467792" cy="3060541"/>
          </a:xfrm>
        </p:spPr>
        <p:txBody>
          <a:bodyPr anchorCtr="0">
            <a:normAutofit/>
          </a:bodyPr>
          <a:lstStyle/>
          <a:p>
            <a:r>
              <a:rPr lang="en-GB">
                <a:solidFill>
                  <a:srgbClr val="FFFFFF"/>
                </a:solidFill>
                <a:latin typeface="Pattaya" pitchFamily="2" charset="-34"/>
                <a:ea typeface="Baskerville SemiBold" panose="02020502070401020303" pitchFamily="18" charset="0"/>
                <a:cs typeface="Pattaya" pitchFamily="2" charset="-34"/>
              </a:rPr>
              <a:t>CiakTime</a:t>
            </a:r>
          </a:p>
        </p:txBody>
      </p:sp>
      <p:sp>
        <p:nvSpPr>
          <p:cNvPr id="3" name="Sottotitolo 2">
            <a:extLst>
              <a:ext uri="{FF2B5EF4-FFF2-40B4-BE49-F238E27FC236}">
                <a16:creationId xmlns:a16="http://schemas.microsoft.com/office/drawing/2014/main" id="{232F8247-C840-AF43-9347-519DBFF9B248}"/>
              </a:ext>
            </a:extLst>
          </p:cNvPr>
          <p:cNvSpPr>
            <a:spLocks noGrp="1"/>
          </p:cNvSpPr>
          <p:nvPr>
            <p:ph type="subTitle" idx="1"/>
          </p:nvPr>
        </p:nvSpPr>
        <p:spPr>
          <a:xfrm>
            <a:off x="7080738" y="3800209"/>
            <a:ext cx="4467792" cy="2410198"/>
          </a:xfrm>
        </p:spPr>
        <p:txBody>
          <a:bodyPr>
            <a:normAutofit/>
          </a:bodyPr>
          <a:lstStyle/>
          <a:p>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Human Computer Interaction Course </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Prof.ssa Catarci</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Prof.ssa Mirabella</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A.A. 2020/2021 </a:t>
            </a:r>
          </a:p>
          <a:p>
            <a:endParaRPr lang="it-IT" sz="1500">
              <a:solidFill>
                <a:srgbClr val="FFFFFF"/>
              </a:solidFill>
              <a:effectLst/>
              <a:latin typeface="Lato" panose="020F0502020204030203" pitchFamily="34" charset="77"/>
              <a:ea typeface="Verdana" panose="020B0604030504040204" pitchFamily="34" charset="0"/>
              <a:cs typeface="Verdana" panose="020B0604030504040204" pitchFamily="34" charset="0"/>
            </a:endParaRPr>
          </a:p>
          <a:p>
            <a:endParaRPr lang="it-IT" sz="1500">
              <a:solidFill>
                <a:srgbClr val="FFFFFF"/>
              </a:solidFill>
              <a:latin typeface="Lato" panose="020F0502020204030203" pitchFamily="34" charset="77"/>
              <a:ea typeface="Verdana" panose="020B0604030504040204" pitchFamily="34" charset="0"/>
              <a:cs typeface="Verdana" panose="020B0604030504040204" pitchFamily="34" charset="0"/>
            </a:endParaRPr>
          </a:p>
          <a:p>
            <a:r>
              <a:rPr lang="it-IT" sz="1500">
                <a:solidFill>
                  <a:srgbClr val="FFFFFF"/>
                </a:solidFill>
                <a:latin typeface="Lato" panose="020F0502020204030203" pitchFamily="34" charset="77"/>
              </a:rPr>
              <a:t>Mauro Ficorella – 1941639</a:t>
            </a:r>
            <a:br>
              <a:rPr lang="it-IT" sz="1500">
                <a:solidFill>
                  <a:srgbClr val="FFFFFF"/>
                </a:solidFill>
                <a:latin typeface="Lato" panose="020F0502020204030203" pitchFamily="34" charset="77"/>
              </a:rPr>
            </a:br>
            <a:r>
              <a:rPr lang="it-IT" sz="1500">
                <a:solidFill>
                  <a:srgbClr val="FFFFFF"/>
                </a:solidFill>
                <a:latin typeface="Lato" panose="020F0502020204030203" pitchFamily="34" charset="77"/>
              </a:rPr>
              <a:t>Martina Turbessi – 1944497</a:t>
            </a:r>
            <a:br>
              <a:rPr lang="it-IT" sz="1500">
                <a:solidFill>
                  <a:srgbClr val="FFFFFF"/>
                </a:solidFill>
                <a:latin typeface="Lato" panose="020F0502020204030203" pitchFamily="34" charset="77"/>
              </a:rPr>
            </a:br>
            <a:r>
              <a:rPr lang="it-IT" sz="1500">
                <a:solidFill>
                  <a:srgbClr val="FFFFFF"/>
                </a:solidFill>
                <a:latin typeface="Lato" panose="020F0502020204030203" pitchFamily="34" charset="77"/>
              </a:rPr>
              <a:t>Valentina Sisti - 1952657</a:t>
            </a:r>
          </a:p>
          <a:p>
            <a:endParaRPr lang="it-IT" sz="1500">
              <a:solidFill>
                <a:srgbClr val="FFFFFF"/>
              </a:solidFill>
              <a:effectLst/>
              <a:latin typeface="Lato" panose="020F0502020204030203" pitchFamily="34" charset="77"/>
              <a:ea typeface="Verdana" panose="020B0604030504040204" pitchFamily="34" charset="0"/>
              <a:cs typeface="Verdana" panose="020B0604030504040204" pitchFamily="34" charset="0"/>
            </a:endParaRPr>
          </a:p>
          <a:p>
            <a:endParaRPr lang="en-GB" sz="1500">
              <a:solidFill>
                <a:srgbClr val="FFFFFF"/>
              </a:solidFill>
            </a:endParaRPr>
          </a:p>
        </p:txBody>
      </p:sp>
      <p:sp>
        <p:nvSpPr>
          <p:cNvPr id="16" name="Oval 15">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9E4EE226-4758-6B4E-BBAF-8233B360FB31}"/>
              </a:ext>
            </a:extLst>
          </p:cNvPr>
          <p:cNvPicPr>
            <a:picLocks noChangeAspect="1"/>
          </p:cNvPicPr>
          <p:nvPr/>
        </p:nvPicPr>
        <p:blipFill>
          <a:blip r:embed="rId2"/>
          <a:src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2116351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2</a:t>
            </a:r>
            <a:endParaRPr lang="en-GB" sz="5400" dirty="0">
              <a:solidFill>
                <a:srgbClr val="FFFFFF"/>
              </a:solidFill>
              <a:latin typeface="Pattaya" pitchFamily="2" charset="-34"/>
              <a:cs typeface="Pattaya" pitchFamily="2" charset="-34"/>
            </a:endParaRPr>
          </a:p>
        </p:txBody>
      </p:sp>
      <p:pic>
        <p:nvPicPr>
          <p:cNvPr id="14" name="Immagine 13">
            <a:extLst>
              <a:ext uri="{FF2B5EF4-FFF2-40B4-BE49-F238E27FC236}">
                <a16:creationId xmlns:a16="http://schemas.microsoft.com/office/drawing/2014/main" id="{5E104AAE-DFE7-BE4A-B4DA-8DA2BFC2DD83}"/>
              </a:ext>
            </a:extLst>
          </p:cNvPr>
          <p:cNvPicPr>
            <a:picLocks noChangeAspect="1"/>
          </p:cNvPicPr>
          <p:nvPr/>
        </p:nvPicPr>
        <p:blipFill rotWithShape="1">
          <a:blip r:embed="rId2"/>
          <a:srcRect l="-1515" r="7188"/>
          <a:stretch/>
        </p:blipFill>
        <p:spPr>
          <a:xfrm>
            <a:off x="838200" y="2805766"/>
            <a:ext cx="4288971" cy="1563643"/>
          </a:xfrm>
          <a:prstGeom prst="rect">
            <a:avLst/>
          </a:prstGeom>
        </p:spPr>
      </p:pic>
      <p:sp>
        <p:nvSpPr>
          <p:cNvPr id="15" name="Rettangolo 14">
            <a:extLst>
              <a:ext uri="{FF2B5EF4-FFF2-40B4-BE49-F238E27FC236}">
                <a16:creationId xmlns:a16="http://schemas.microsoft.com/office/drawing/2014/main" id="{4F7DCB6C-AE79-D247-B202-AF6075B61F72}"/>
              </a:ext>
            </a:extLst>
          </p:cNvPr>
          <p:cNvSpPr/>
          <p:nvPr/>
        </p:nvSpPr>
        <p:spPr>
          <a:xfrm>
            <a:off x="838200" y="2071236"/>
            <a:ext cx="4733988" cy="646331"/>
          </a:xfrm>
          <a:prstGeom prst="rect">
            <a:avLst/>
          </a:prstGeom>
        </p:spPr>
        <p:txBody>
          <a:bodyPr wrap="none">
            <a:spAutoFit/>
          </a:bodyPr>
          <a:lstStyle/>
          <a:p>
            <a:r>
              <a:rPr lang="en-GB" b="1" dirty="0">
                <a:latin typeface="Lato" panose="020F0502020204030203" pitchFamily="34" charset="77"/>
              </a:rPr>
              <a:t>How many times do you go to the cinema on </a:t>
            </a:r>
            <a:br>
              <a:rPr lang="en-GB" b="1" dirty="0">
                <a:latin typeface="Lato" panose="020F0502020204030203" pitchFamily="34" charset="77"/>
              </a:rPr>
            </a:br>
            <a:r>
              <a:rPr lang="en-GB" b="1" dirty="0">
                <a:latin typeface="Lato" panose="020F0502020204030203" pitchFamily="34" charset="77"/>
              </a:rPr>
              <a:t>average? (Before pandemic)</a:t>
            </a:r>
          </a:p>
        </p:txBody>
      </p:sp>
      <p:sp>
        <p:nvSpPr>
          <p:cNvPr id="16" name="Rettangolo 15">
            <a:extLst>
              <a:ext uri="{FF2B5EF4-FFF2-40B4-BE49-F238E27FC236}">
                <a16:creationId xmlns:a16="http://schemas.microsoft.com/office/drawing/2014/main" id="{F490C6D2-845B-3A44-9AE8-5C53EDB29142}"/>
              </a:ext>
            </a:extLst>
          </p:cNvPr>
          <p:cNvSpPr/>
          <p:nvPr/>
        </p:nvSpPr>
        <p:spPr>
          <a:xfrm>
            <a:off x="838200" y="4452908"/>
            <a:ext cx="4455066" cy="646331"/>
          </a:xfrm>
          <a:prstGeom prst="rect">
            <a:avLst/>
          </a:prstGeom>
        </p:spPr>
        <p:txBody>
          <a:bodyPr wrap="none">
            <a:spAutoFit/>
          </a:bodyPr>
          <a:lstStyle/>
          <a:p>
            <a:r>
              <a:rPr lang="en-GB" b="1" dirty="0">
                <a:latin typeface="Lato" panose="020F0502020204030203" pitchFamily="34" charset="77"/>
              </a:rPr>
              <a:t>How many times do you watch movies on </a:t>
            </a:r>
          </a:p>
          <a:p>
            <a:r>
              <a:rPr lang="en-GB" b="1" dirty="0">
                <a:latin typeface="Lato" panose="020F0502020204030203" pitchFamily="34" charset="77"/>
              </a:rPr>
              <a:t>streaming platforms/tv on average?</a:t>
            </a:r>
          </a:p>
        </p:txBody>
      </p:sp>
      <p:pic>
        <p:nvPicPr>
          <p:cNvPr id="17" name="Immagine 16">
            <a:extLst>
              <a:ext uri="{FF2B5EF4-FFF2-40B4-BE49-F238E27FC236}">
                <a16:creationId xmlns:a16="http://schemas.microsoft.com/office/drawing/2014/main" id="{5717B737-67B9-034C-8F94-EFED971F49D6}"/>
              </a:ext>
            </a:extLst>
          </p:cNvPr>
          <p:cNvPicPr>
            <a:picLocks noChangeAspect="1"/>
          </p:cNvPicPr>
          <p:nvPr/>
        </p:nvPicPr>
        <p:blipFill rotWithShape="1">
          <a:blip r:embed="rId3"/>
          <a:srcRect l="197" r="8569"/>
          <a:stretch/>
        </p:blipFill>
        <p:spPr>
          <a:xfrm>
            <a:off x="838200" y="5137577"/>
            <a:ext cx="4135551" cy="1558819"/>
          </a:xfrm>
          <a:prstGeom prst="rect">
            <a:avLst/>
          </a:prstGeom>
        </p:spPr>
      </p:pic>
      <p:sp>
        <p:nvSpPr>
          <p:cNvPr id="3" name="Rettangolo 2">
            <a:extLst>
              <a:ext uri="{FF2B5EF4-FFF2-40B4-BE49-F238E27FC236}">
                <a16:creationId xmlns:a16="http://schemas.microsoft.com/office/drawing/2014/main" id="{2D31ACE7-4B57-D740-8EDA-6D818F9FA2A6}"/>
              </a:ext>
            </a:extLst>
          </p:cNvPr>
          <p:cNvSpPr/>
          <p:nvPr/>
        </p:nvSpPr>
        <p:spPr>
          <a:xfrm>
            <a:off x="6131466" y="2071236"/>
            <a:ext cx="4447051" cy="369332"/>
          </a:xfrm>
          <a:prstGeom prst="rect">
            <a:avLst/>
          </a:prstGeom>
        </p:spPr>
        <p:txBody>
          <a:bodyPr wrap="none">
            <a:spAutoFit/>
          </a:bodyPr>
          <a:lstStyle/>
          <a:p>
            <a:r>
              <a:rPr lang="en-GB" b="1" dirty="0">
                <a:latin typeface="Lato" panose="020F0502020204030203" pitchFamily="34" charset="77"/>
              </a:rPr>
              <a:t>Which streaming platforms do you know?</a:t>
            </a:r>
          </a:p>
        </p:txBody>
      </p:sp>
      <p:pic>
        <p:nvPicPr>
          <p:cNvPr id="5" name="Immagine 4">
            <a:extLst>
              <a:ext uri="{FF2B5EF4-FFF2-40B4-BE49-F238E27FC236}">
                <a16:creationId xmlns:a16="http://schemas.microsoft.com/office/drawing/2014/main" id="{51325C2C-92E9-5F4D-88A9-835A833BE8B1}"/>
              </a:ext>
            </a:extLst>
          </p:cNvPr>
          <p:cNvPicPr>
            <a:picLocks noChangeAspect="1"/>
          </p:cNvPicPr>
          <p:nvPr/>
        </p:nvPicPr>
        <p:blipFill>
          <a:blip r:embed="rId4"/>
          <a:stretch>
            <a:fillRect/>
          </a:stretch>
        </p:blipFill>
        <p:spPr>
          <a:xfrm>
            <a:off x="6131466" y="2528767"/>
            <a:ext cx="5582769" cy="3240000"/>
          </a:xfrm>
          <a:prstGeom prst="rect">
            <a:avLst/>
          </a:prstGeom>
        </p:spPr>
      </p:pic>
    </p:spTree>
    <p:extLst>
      <p:ext uri="{BB962C8B-B14F-4D97-AF65-F5344CB8AC3E}">
        <p14:creationId xmlns:p14="http://schemas.microsoft.com/office/powerpoint/2010/main" val="2745240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3</a:t>
            </a:r>
            <a:endParaRPr lang="en-GB" sz="5400" dirty="0">
              <a:solidFill>
                <a:srgbClr val="FFFFFF"/>
              </a:solidFill>
              <a:latin typeface="Pattaya" pitchFamily="2" charset="-34"/>
              <a:cs typeface="Pattaya" pitchFamily="2" charset="-34"/>
            </a:endParaRPr>
          </a:p>
        </p:txBody>
      </p:sp>
      <p:sp>
        <p:nvSpPr>
          <p:cNvPr id="15" name="Rettangolo 14">
            <a:extLst>
              <a:ext uri="{FF2B5EF4-FFF2-40B4-BE49-F238E27FC236}">
                <a16:creationId xmlns:a16="http://schemas.microsoft.com/office/drawing/2014/main" id="{4F7DCB6C-AE79-D247-B202-AF6075B61F72}"/>
              </a:ext>
            </a:extLst>
          </p:cNvPr>
          <p:cNvSpPr/>
          <p:nvPr/>
        </p:nvSpPr>
        <p:spPr>
          <a:xfrm>
            <a:off x="839724" y="3153931"/>
            <a:ext cx="4230645" cy="369332"/>
          </a:xfrm>
          <a:prstGeom prst="rect">
            <a:avLst/>
          </a:prstGeom>
        </p:spPr>
        <p:txBody>
          <a:bodyPr wrap="none">
            <a:spAutoFit/>
          </a:bodyPr>
          <a:lstStyle/>
          <a:p>
            <a:r>
              <a:rPr lang="en-GB" b="1" dirty="0">
                <a:latin typeface="Lato" panose="020F0502020204030203" pitchFamily="34" charset="77"/>
              </a:rPr>
              <a:t>Which streaming platforms do you use?</a:t>
            </a:r>
          </a:p>
        </p:txBody>
      </p:sp>
      <p:sp>
        <p:nvSpPr>
          <p:cNvPr id="3" name="Rettangolo 2">
            <a:extLst>
              <a:ext uri="{FF2B5EF4-FFF2-40B4-BE49-F238E27FC236}">
                <a16:creationId xmlns:a16="http://schemas.microsoft.com/office/drawing/2014/main" id="{2D31ACE7-4B57-D740-8EDA-6D818F9FA2A6}"/>
              </a:ext>
            </a:extLst>
          </p:cNvPr>
          <p:cNvSpPr/>
          <p:nvPr/>
        </p:nvSpPr>
        <p:spPr>
          <a:xfrm>
            <a:off x="6524172" y="2071236"/>
            <a:ext cx="3834704" cy="369332"/>
          </a:xfrm>
          <a:prstGeom prst="rect">
            <a:avLst/>
          </a:prstGeom>
        </p:spPr>
        <p:txBody>
          <a:bodyPr wrap="none">
            <a:spAutoFit/>
          </a:bodyPr>
          <a:lstStyle/>
          <a:p>
            <a:r>
              <a:rPr lang="en-GB" b="1" dirty="0">
                <a:latin typeface="Lato" panose="020F0502020204030203" pitchFamily="34" charset="77"/>
              </a:rPr>
              <a:t>Do you use any movies related app?</a:t>
            </a:r>
          </a:p>
        </p:txBody>
      </p:sp>
      <p:pic>
        <p:nvPicPr>
          <p:cNvPr id="6" name="Immagine 5">
            <a:extLst>
              <a:ext uri="{FF2B5EF4-FFF2-40B4-BE49-F238E27FC236}">
                <a16:creationId xmlns:a16="http://schemas.microsoft.com/office/drawing/2014/main" id="{508EB3B2-24AC-3645-B226-424AB2A4B645}"/>
              </a:ext>
            </a:extLst>
          </p:cNvPr>
          <p:cNvPicPr>
            <a:picLocks noChangeAspect="1"/>
          </p:cNvPicPr>
          <p:nvPr/>
        </p:nvPicPr>
        <p:blipFill rotWithShape="1">
          <a:blip r:embed="rId2"/>
          <a:srcRect l="3800"/>
          <a:stretch/>
        </p:blipFill>
        <p:spPr>
          <a:xfrm>
            <a:off x="838200" y="3611462"/>
            <a:ext cx="5008953" cy="2075643"/>
          </a:xfrm>
          <a:prstGeom prst="rect">
            <a:avLst/>
          </a:prstGeom>
        </p:spPr>
      </p:pic>
      <p:pic>
        <p:nvPicPr>
          <p:cNvPr id="10" name="Immagine 9">
            <a:extLst>
              <a:ext uri="{FF2B5EF4-FFF2-40B4-BE49-F238E27FC236}">
                <a16:creationId xmlns:a16="http://schemas.microsoft.com/office/drawing/2014/main" id="{6D2AE996-84B3-0C4E-B693-F0E6B1F61992}"/>
              </a:ext>
            </a:extLst>
          </p:cNvPr>
          <p:cNvPicPr>
            <a:picLocks noChangeAspect="1"/>
          </p:cNvPicPr>
          <p:nvPr/>
        </p:nvPicPr>
        <p:blipFill rotWithShape="1">
          <a:blip r:embed="rId3"/>
          <a:srcRect r="32450"/>
          <a:stretch/>
        </p:blipFill>
        <p:spPr>
          <a:xfrm>
            <a:off x="6524172" y="2561424"/>
            <a:ext cx="3109685" cy="1583112"/>
          </a:xfrm>
          <a:prstGeom prst="rect">
            <a:avLst/>
          </a:prstGeom>
        </p:spPr>
      </p:pic>
      <p:sp>
        <p:nvSpPr>
          <p:cNvPr id="11" name="Rettangolo 10">
            <a:extLst>
              <a:ext uri="{FF2B5EF4-FFF2-40B4-BE49-F238E27FC236}">
                <a16:creationId xmlns:a16="http://schemas.microsoft.com/office/drawing/2014/main" id="{6EF34374-9C2F-6043-B1B4-B8C00CEFEA58}"/>
              </a:ext>
            </a:extLst>
          </p:cNvPr>
          <p:cNvSpPr/>
          <p:nvPr/>
        </p:nvSpPr>
        <p:spPr>
          <a:xfrm>
            <a:off x="6524172" y="4232767"/>
            <a:ext cx="4802414" cy="369332"/>
          </a:xfrm>
          <a:prstGeom prst="rect">
            <a:avLst/>
          </a:prstGeom>
        </p:spPr>
        <p:txBody>
          <a:bodyPr wrap="square">
            <a:spAutoFit/>
          </a:bodyPr>
          <a:lstStyle/>
          <a:p>
            <a:r>
              <a:rPr lang="en-GB" b="1" dirty="0">
                <a:latin typeface="Lato" panose="020F0502020204030203" pitchFamily="34" charset="77"/>
              </a:rPr>
              <a:t>If you use any movies related app, which one?</a:t>
            </a:r>
          </a:p>
        </p:txBody>
      </p:sp>
      <p:pic>
        <p:nvPicPr>
          <p:cNvPr id="13" name="Immagine 12">
            <a:extLst>
              <a:ext uri="{FF2B5EF4-FFF2-40B4-BE49-F238E27FC236}">
                <a16:creationId xmlns:a16="http://schemas.microsoft.com/office/drawing/2014/main" id="{D9BD6519-F077-1349-8C53-92476B75C781}"/>
              </a:ext>
            </a:extLst>
          </p:cNvPr>
          <p:cNvPicPr>
            <a:picLocks noChangeAspect="1"/>
          </p:cNvPicPr>
          <p:nvPr/>
        </p:nvPicPr>
        <p:blipFill>
          <a:blip r:embed="rId4"/>
          <a:stretch>
            <a:fillRect/>
          </a:stretch>
        </p:blipFill>
        <p:spPr>
          <a:xfrm>
            <a:off x="6524172" y="4716483"/>
            <a:ext cx="5444671" cy="2025078"/>
          </a:xfrm>
          <a:prstGeom prst="rect">
            <a:avLst/>
          </a:prstGeom>
        </p:spPr>
      </p:pic>
    </p:spTree>
    <p:extLst>
      <p:ext uri="{BB962C8B-B14F-4D97-AF65-F5344CB8AC3E}">
        <p14:creationId xmlns:p14="http://schemas.microsoft.com/office/powerpoint/2010/main" val="1391367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4</a:t>
            </a:r>
            <a:endParaRPr lang="en-GB" sz="5400" dirty="0">
              <a:solidFill>
                <a:srgbClr val="FFFFFF"/>
              </a:solidFill>
              <a:latin typeface="Pattaya" pitchFamily="2" charset="-34"/>
              <a:cs typeface="Pattaya" pitchFamily="2" charset="-34"/>
            </a:endParaRPr>
          </a:p>
        </p:txBody>
      </p:sp>
      <p:sp>
        <p:nvSpPr>
          <p:cNvPr id="4" name="Rettangolo 3">
            <a:extLst>
              <a:ext uri="{FF2B5EF4-FFF2-40B4-BE49-F238E27FC236}">
                <a16:creationId xmlns:a16="http://schemas.microsoft.com/office/drawing/2014/main" id="{1D51575D-0E8C-3946-BF92-40926F5E902B}"/>
              </a:ext>
            </a:extLst>
          </p:cNvPr>
          <p:cNvSpPr/>
          <p:nvPr/>
        </p:nvSpPr>
        <p:spPr>
          <a:xfrm>
            <a:off x="838200" y="2163496"/>
            <a:ext cx="10804070" cy="369332"/>
          </a:xfrm>
          <a:prstGeom prst="rect">
            <a:avLst/>
          </a:prstGeom>
        </p:spPr>
        <p:txBody>
          <a:bodyPr wrap="square">
            <a:spAutoFit/>
          </a:bodyPr>
          <a:lstStyle/>
          <a:p>
            <a:r>
              <a:rPr lang="en-GB" b="1" dirty="0">
                <a:latin typeface="Lato" panose="020F0502020204030203" pitchFamily="34" charset="77"/>
              </a:rPr>
              <a:t>If you don't use any movies related app, how much would you be interest in using one?</a:t>
            </a:r>
          </a:p>
        </p:txBody>
      </p:sp>
      <p:pic>
        <p:nvPicPr>
          <p:cNvPr id="7" name="Immagine 6">
            <a:extLst>
              <a:ext uri="{FF2B5EF4-FFF2-40B4-BE49-F238E27FC236}">
                <a16:creationId xmlns:a16="http://schemas.microsoft.com/office/drawing/2014/main" id="{DE92CBAD-EA29-6844-9236-31B9F94D7704}"/>
              </a:ext>
            </a:extLst>
          </p:cNvPr>
          <p:cNvPicPr>
            <a:picLocks noChangeAspect="1"/>
          </p:cNvPicPr>
          <p:nvPr/>
        </p:nvPicPr>
        <p:blipFill>
          <a:blip r:embed="rId2"/>
          <a:stretch>
            <a:fillRect/>
          </a:stretch>
        </p:blipFill>
        <p:spPr>
          <a:xfrm>
            <a:off x="838200" y="2586477"/>
            <a:ext cx="5513614" cy="1753510"/>
          </a:xfrm>
          <a:prstGeom prst="rect">
            <a:avLst/>
          </a:prstGeom>
        </p:spPr>
      </p:pic>
      <p:pic>
        <p:nvPicPr>
          <p:cNvPr id="9" name="Immagine 8">
            <a:extLst>
              <a:ext uri="{FF2B5EF4-FFF2-40B4-BE49-F238E27FC236}">
                <a16:creationId xmlns:a16="http://schemas.microsoft.com/office/drawing/2014/main" id="{60595EA2-BF47-344F-A253-BF3A31E3C011}"/>
              </a:ext>
            </a:extLst>
          </p:cNvPr>
          <p:cNvPicPr>
            <a:picLocks noChangeAspect="1"/>
          </p:cNvPicPr>
          <p:nvPr/>
        </p:nvPicPr>
        <p:blipFill>
          <a:blip r:embed="rId3"/>
          <a:stretch>
            <a:fillRect/>
          </a:stretch>
        </p:blipFill>
        <p:spPr>
          <a:xfrm>
            <a:off x="838200" y="4816617"/>
            <a:ext cx="7342414" cy="1866197"/>
          </a:xfrm>
          <a:prstGeom prst="rect">
            <a:avLst/>
          </a:prstGeom>
        </p:spPr>
      </p:pic>
      <p:sp>
        <p:nvSpPr>
          <p:cNvPr id="16" name="Rettangolo 15">
            <a:extLst>
              <a:ext uri="{FF2B5EF4-FFF2-40B4-BE49-F238E27FC236}">
                <a16:creationId xmlns:a16="http://schemas.microsoft.com/office/drawing/2014/main" id="{82377047-C0D9-0C4B-97D6-E9DC7B16DBBF}"/>
              </a:ext>
            </a:extLst>
          </p:cNvPr>
          <p:cNvSpPr/>
          <p:nvPr/>
        </p:nvSpPr>
        <p:spPr>
          <a:xfrm>
            <a:off x="838200" y="4393636"/>
            <a:ext cx="10804070" cy="369332"/>
          </a:xfrm>
          <a:prstGeom prst="rect">
            <a:avLst/>
          </a:prstGeom>
        </p:spPr>
        <p:txBody>
          <a:bodyPr wrap="square">
            <a:spAutoFit/>
          </a:bodyPr>
          <a:lstStyle/>
          <a:p>
            <a:r>
              <a:rPr lang="en-GB" b="1" dirty="0">
                <a:latin typeface="Lato" panose="020F0502020204030203" pitchFamily="34" charset="77"/>
              </a:rPr>
              <a:t>How much do you think the following features are important in such an app?</a:t>
            </a:r>
          </a:p>
        </p:txBody>
      </p:sp>
    </p:spTree>
    <p:extLst>
      <p:ext uri="{BB962C8B-B14F-4D97-AF65-F5344CB8AC3E}">
        <p14:creationId xmlns:p14="http://schemas.microsoft.com/office/powerpoint/2010/main" val="2465428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58447" y="1075125"/>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eaLnBrk="1" hangingPunct="1">
              <a:buFontTx/>
              <a:buNone/>
            </a:pPr>
            <a:r>
              <a:rPr lang="en-GB" altLang="it-IT" sz="1800" dirty="0">
                <a:solidFill>
                  <a:schemeClr val="bg1">
                    <a:lumMod val="95000"/>
                  </a:schemeClr>
                </a:solidFill>
                <a:latin typeface="Lato" panose="020F0502020204030203" pitchFamily="34" charset="77"/>
              </a:rPr>
              <a:t>The user searches for the movie or the person he wants to know information about. He can do search by title, actor or movie director and, when the results are shown, he selects the result he is interested in. </a:t>
            </a:r>
          </a:p>
          <a:p>
            <a:pPr algn="just" eaLnBrk="1" hangingPunct="1">
              <a:buFontTx/>
              <a:buNone/>
            </a:pPr>
            <a:endParaRPr lang="en-GB" altLang="it-IT" sz="1600" dirty="0"/>
          </a:p>
        </p:txBody>
      </p:sp>
      <p:pic>
        <p:nvPicPr>
          <p:cNvPr id="14" name="Immagine 2">
            <a:extLst>
              <a:ext uri="{FF2B5EF4-FFF2-40B4-BE49-F238E27FC236}">
                <a16:creationId xmlns:a16="http://schemas.microsoft.com/office/drawing/2014/main" id="{CCC12DB1-2C01-8A47-B1C3-09639F6B5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027" y="3148957"/>
            <a:ext cx="4727436" cy="217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magine 14">
            <a:extLst>
              <a:ext uri="{FF2B5EF4-FFF2-40B4-BE49-F238E27FC236}">
                <a16:creationId xmlns:a16="http://schemas.microsoft.com/office/drawing/2014/main" id="{270E4291-AB51-1C4A-933E-2F802C526645}"/>
              </a:ext>
            </a:extLst>
          </p:cNvPr>
          <p:cNvPicPr>
            <a:picLocks noChangeAspect="1"/>
          </p:cNvPicPr>
          <p:nvPr/>
        </p:nvPicPr>
        <p:blipFill>
          <a:blip r:embed="rId3"/>
          <a:stretch>
            <a:fillRect/>
          </a:stretch>
        </p:blipFill>
        <p:spPr>
          <a:xfrm>
            <a:off x="6488900" y="2819997"/>
            <a:ext cx="4774073" cy="3037312"/>
          </a:xfrm>
          <a:prstGeom prst="rect">
            <a:avLst/>
          </a:prstGeom>
        </p:spPr>
      </p:pic>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Search</a:t>
            </a:r>
            <a:r>
              <a:rPr lang="it-IT" altLang="it-IT" sz="5400" dirty="0">
                <a:solidFill>
                  <a:srgbClr val="FFFFFF"/>
                </a:solidFill>
                <a:latin typeface="Pattaya" pitchFamily="2" charset="-34"/>
                <a:cs typeface="Pattaya" pitchFamily="2" charset="-34"/>
              </a:rPr>
              <a:t> for a movie or a </a:t>
            </a:r>
            <a:r>
              <a:rPr lang="it-IT" altLang="it-IT" sz="5400" dirty="0" err="1">
                <a:solidFill>
                  <a:srgbClr val="FFFFFF"/>
                </a:solidFill>
                <a:latin typeface="Pattaya" pitchFamily="2" charset="-34"/>
                <a:cs typeface="Pattaya" pitchFamily="2" charset="-34"/>
              </a:rPr>
              <a:t>person</a:t>
            </a:r>
            <a:endParaRPr lang="en-GB" sz="5400" dirty="0">
              <a:solidFill>
                <a:srgbClr val="FFFFFF"/>
              </a:solidFill>
              <a:latin typeface="Pattaya" pitchFamily="2" charset="-34"/>
              <a:cs typeface="Pattaya" pitchFamily="2" charset="-34"/>
            </a:endParaRP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42849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add a movie into a list: he can choose between a watchlist that contains movies to watch in the future, a list containing movies already watched and a list containing favourite movies. </a:t>
            </a:r>
            <a:br>
              <a:rPr lang="en-GB" altLang="it-IT" sz="1800" dirty="0">
                <a:solidFill>
                  <a:schemeClr val="bg1">
                    <a:lumMod val="95000"/>
                  </a:schemeClr>
                </a:solidFill>
                <a:latin typeface="Lato" panose="020F0502020204030203" pitchFamily="34" charset="77"/>
              </a:rPr>
            </a:br>
            <a:r>
              <a:rPr lang="en-GB" altLang="it-IT" sz="1800" dirty="0">
                <a:solidFill>
                  <a:schemeClr val="bg1">
                    <a:lumMod val="95000"/>
                  </a:schemeClr>
                </a:solidFill>
                <a:latin typeface="Lato" panose="020F0502020204030203" pitchFamily="34" charset="77"/>
              </a:rPr>
              <a:t>We are assuming that the user has already selected a movie.</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Add</a:t>
            </a:r>
            <a:r>
              <a:rPr lang="it-IT" altLang="it-IT" sz="5400" dirty="0">
                <a:solidFill>
                  <a:srgbClr val="FFFFFF"/>
                </a:solidFill>
                <a:latin typeface="Pattaya" pitchFamily="2" charset="-34"/>
                <a:cs typeface="Pattaya" pitchFamily="2" charset="-34"/>
              </a:rPr>
              <a:t> movie to a list </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Immagine 2">
            <a:extLst>
              <a:ext uri="{FF2B5EF4-FFF2-40B4-BE49-F238E27FC236}">
                <a16:creationId xmlns:a16="http://schemas.microsoft.com/office/drawing/2014/main" id="{F21DBA49-D001-1A44-B6F6-C65631470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027" y="3148957"/>
            <a:ext cx="429260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3"/>
          <a:stretch>
            <a:fillRect/>
          </a:stretch>
        </p:blipFill>
        <p:spPr>
          <a:xfrm>
            <a:off x="6490424" y="4067097"/>
            <a:ext cx="5579332" cy="807867"/>
          </a:xfrm>
          <a:prstGeom prst="rect">
            <a:avLst/>
          </a:prstGeom>
        </p:spPr>
      </p:pic>
    </p:spTree>
    <p:extLst>
      <p:ext uri="{BB962C8B-B14F-4D97-AF65-F5344CB8AC3E}">
        <p14:creationId xmlns:p14="http://schemas.microsoft.com/office/powerpoint/2010/main" val="3175699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login into the app if registered, either through online platforms (Google, Facebook) or using his personal email and password, in order to save in the cloud all his data regarding the app. </a:t>
            </a:r>
          </a:p>
          <a:p>
            <a:pPr algn="just">
              <a:buNone/>
            </a:pPr>
            <a:r>
              <a:rPr lang="en-GB" altLang="it-IT" sz="1800" dirty="0">
                <a:solidFill>
                  <a:schemeClr val="bg1">
                    <a:lumMod val="95000"/>
                  </a:schemeClr>
                </a:solidFill>
                <a:latin typeface="Lato" panose="020F0502020204030203" pitchFamily="34" charset="77"/>
              </a:rPr>
              <a:t>From now on, in the following HTAs, we assume that the user is logged in.</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a:solidFill>
                  <a:srgbClr val="FFFFFF"/>
                </a:solidFill>
                <a:latin typeface="Pattaya" pitchFamily="2" charset="-34"/>
                <a:cs typeface="Pattaya" pitchFamily="2" charset="-34"/>
              </a:rPr>
              <a:t>Login</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490424" y="3148957"/>
            <a:ext cx="5134027" cy="2538981"/>
          </a:xfrm>
          <a:prstGeom prst="rect">
            <a:avLst/>
          </a:prstGeom>
        </p:spPr>
      </p:pic>
      <p:pic>
        <p:nvPicPr>
          <p:cNvPr id="14" name="Immagine 2">
            <a:extLst>
              <a:ext uri="{FF2B5EF4-FFF2-40B4-BE49-F238E27FC236}">
                <a16:creationId xmlns:a16="http://schemas.microsoft.com/office/drawing/2014/main" id="{DF9B0C48-A2CB-314E-AF06-333C4B5F6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6" y="3429000"/>
            <a:ext cx="4863280" cy="188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260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make a review regarding a movie. In particular, once he selected a movie, he can go to the review page either from the movie page or from the page containing all reviews. </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Make</a:t>
            </a:r>
            <a:r>
              <a:rPr lang="it-IT" altLang="it-IT" sz="5400" dirty="0">
                <a:solidFill>
                  <a:srgbClr val="FFFFFF"/>
                </a:solidFill>
                <a:latin typeface="Pattaya" pitchFamily="2" charset="-34"/>
                <a:cs typeface="Pattaya" pitchFamily="2" charset="-34"/>
              </a:rPr>
              <a:t> a </a:t>
            </a:r>
            <a:r>
              <a:rPr lang="it-IT" altLang="it-IT" sz="5400" dirty="0" err="1">
                <a:solidFill>
                  <a:srgbClr val="FFFFFF"/>
                </a:solidFill>
                <a:latin typeface="Pattaya" pitchFamily="2" charset="-34"/>
                <a:cs typeface="Pattaya" pitchFamily="2" charset="-34"/>
              </a:rPr>
              <a:t>review</a:t>
            </a:r>
            <a:endParaRPr lang="it-IT" altLang="it-IT" sz="5400" dirty="0">
              <a:solidFill>
                <a:srgbClr val="FFFFFF"/>
              </a:solidFill>
              <a:latin typeface="Pattaya" pitchFamily="2" charset="-34"/>
              <a:cs typeface="Pattaya" pitchFamily="2" charset="-34"/>
            </a:endParaRP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490424" y="3148957"/>
            <a:ext cx="5251498" cy="2963085"/>
          </a:xfrm>
          <a:prstGeom prst="rect">
            <a:avLst/>
          </a:prstGeom>
        </p:spPr>
      </p:pic>
      <p:pic>
        <p:nvPicPr>
          <p:cNvPr id="11" name="Immagine 2">
            <a:extLst>
              <a:ext uri="{FF2B5EF4-FFF2-40B4-BE49-F238E27FC236}">
                <a16:creationId xmlns:a16="http://schemas.microsoft.com/office/drawing/2014/main" id="{09D2F3B7-6628-D147-B1DC-A3386DCBCF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7" y="3181648"/>
            <a:ext cx="489585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162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comment a review written by another user. In particular he can go to the page containing all the reviews, choose one of them and comment it.</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Comment</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other</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users</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reviews</a:t>
            </a:r>
            <a:r>
              <a:rPr lang="it-IT" altLang="it-IT" sz="5400" dirty="0">
                <a:solidFill>
                  <a:srgbClr val="FFFFFF"/>
                </a:solidFill>
                <a:latin typeface="Pattaya" pitchFamily="2" charset="-34"/>
                <a:cs typeface="Pattaya" pitchFamily="2" charset="-34"/>
              </a:rPr>
              <a:t> </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602842" y="3148957"/>
            <a:ext cx="5026662" cy="2963085"/>
          </a:xfrm>
          <a:prstGeom prst="rect">
            <a:avLst/>
          </a:prstGeom>
        </p:spPr>
      </p:pic>
      <p:pic>
        <p:nvPicPr>
          <p:cNvPr id="14" name="Immagine 2">
            <a:extLst>
              <a:ext uri="{FF2B5EF4-FFF2-40B4-BE49-F238E27FC236}">
                <a16:creationId xmlns:a16="http://schemas.microsoft.com/office/drawing/2014/main" id="{704378A6-226E-9741-8B72-AE8459704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6" y="3429000"/>
            <a:ext cx="4699694" cy="215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1769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0 - Mockups</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BBAEE76B-7D2A-BB4C-935F-2845B7550701}"/>
              </a:ext>
            </a:extLst>
          </p:cNvPr>
          <p:cNvSpPr txBox="1"/>
          <p:nvPr/>
        </p:nvSpPr>
        <p:spPr>
          <a:xfrm>
            <a:off x="838200" y="2055813"/>
            <a:ext cx="10684764" cy="4251960"/>
          </a:xfrm>
          <a:prstGeom prst="rect">
            <a:avLst/>
          </a:prstGeom>
        </p:spPr>
        <p:txBody>
          <a:bodyPr vert="horz" lIns="91440" tIns="45720" rIns="91440" bIns="45720" rtlCol="0">
            <a:normAutofit/>
          </a:bodyPr>
          <a:lstStyle/>
          <a:p>
            <a:pPr algn="just">
              <a:lnSpc>
                <a:spcPct val="90000"/>
              </a:lnSpc>
              <a:spcAft>
                <a:spcPts val="600"/>
              </a:spcAft>
            </a:pPr>
            <a:r>
              <a:rPr lang="en-US" dirty="0">
                <a:latin typeface="Lato" panose="020F0502020204030203" pitchFamily="34" charset="77"/>
              </a:rPr>
              <a:t>We realized our first prototype realized through mockups in </a:t>
            </a:r>
            <a:r>
              <a:rPr lang="en-US" b="1" dirty="0">
                <a:latin typeface="Lato" panose="020F0502020204030203" pitchFamily="34" charset="77"/>
              </a:rPr>
              <a:t>Balsamiq Wireframes. </a:t>
            </a:r>
            <a:endParaRPr lang="en-US" dirty="0">
              <a:latin typeface="Lato" panose="020F0502020204030203" pitchFamily="34" charset="77"/>
            </a:endParaRPr>
          </a:p>
          <a:p>
            <a:pPr algn="just">
              <a:lnSpc>
                <a:spcPct val="90000"/>
              </a:lnSpc>
              <a:spcAft>
                <a:spcPts val="600"/>
              </a:spcAft>
            </a:pPr>
            <a:endParaRPr lang="en-US" dirty="0">
              <a:latin typeface="Lato" panose="020F0502020204030203" pitchFamily="34" charset="77"/>
            </a:endParaRPr>
          </a:p>
          <a:p>
            <a:pPr algn="just">
              <a:lnSpc>
                <a:spcPct val="90000"/>
              </a:lnSpc>
              <a:spcAft>
                <a:spcPts val="600"/>
              </a:spcAft>
            </a:pPr>
            <a:r>
              <a:rPr lang="en-US" dirty="0">
                <a:latin typeface="Lato" panose="020F0502020204030203" pitchFamily="34" charset="77"/>
              </a:rPr>
              <a:t>The main </a:t>
            </a:r>
            <a:r>
              <a:rPr lang="en-US" i="1" dirty="0">
                <a:latin typeface="Lato" panose="020F0502020204030203" pitchFamily="34" charset="77"/>
              </a:rPr>
              <a:t>interfaces</a:t>
            </a:r>
            <a:r>
              <a:rPr lang="en-US" dirty="0">
                <a:latin typeface="Lato" panose="020F0502020204030203" pitchFamily="34" charset="77"/>
              </a:rPr>
              <a:t> of this prototype are: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Login and registration of an user.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Search for a movie or a person.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Add a movie to a list.</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Review a movie.</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Comment other reviews. </a:t>
            </a:r>
          </a:p>
          <a:p>
            <a:pPr indent="-228600">
              <a:lnSpc>
                <a:spcPct val="90000"/>
              </a:lnSpc>
              <a:spcAft>
                <a:spcPts val="600"/>
              </a:spcAft>
              <a:buFont typeface="Arial" panose="020B0604020202020204" pitchFamily="34" charset="0"/>
              <a:buChar char="•"/>
            </a:pPr>
            <a:endParaRPr lang="en-US" sz="2200" dirty="0"/>
          </a:p>
        </p:txBody>
      </p:sp>
      <p:grpSp>
        <p:nvGrpSpPr>
          <p:cNvPr id="6" name="Gruppo 5">
            <a:extLst>
              <a:ext uri="{FF2B5EF4-FFF2-40B4-BE49-F238E27FC236}">
                <a16:creationId xmlns:a16="http://schemas.microsoft.com/office/drawing/2014/main" id="{F23DEFC8-5B4E-7F4A-9997-5D5CB112DF23}"/>
              </a:ext>
            </a:extLst>
          </p:cNvPr>
          <p:cNvGrpSpPr/>
          <p:nvPr/>
        </p:nvGrpSpPr>
        <p:grpSpPr>
          <a:xfrm>
            <a:off x="5686552" y="2704920"/>
            <a:ext cx="1767724" cy="3963005"/>
            <a:chOff x="7265942" y="2892875"/>
            <a:chExt cx="1767724" cy="3963005"/>
          </a:xfrm>
        </p:grpSpPr>
        <p:pic>
          <p:nvPicPr>
            <p:cNvPr id="21" name="Immagine 20">
              <a:extLst>
                <a:ext uri="{FF2B5EF4-FFF2-40B4-BE49-F238E27FC236}">
                  <a16:creationId xmlns:a16="http://schemas.microsoft.com/office/drawing/2014/main" id="{7528B3BB-F7A6-1A44-9E36-78E0F7155430}"/>
                </a:ext>
              </a:extLst>
            </p:cNvPr>
            <p:cNvPicPr>
              <a:picLocks noChangeAspect="1"/>
            </p:cNvPicPr>
            <p:nvPr/>
          </p:nvPicPr>
          <p:blipFill>
            <a:blip r:embed="rId2"/>
            <a:stretch>
              <a:fillRect/>
            </a:stretch>
          </p:blipFill>
          <p:spPr>
            <a:xfrm>
              <a:off x="7265942" y="2892875"/>
              <a:ext cx="1767724" cy="3600000"/>
            </a:xfrm>
            <a:prstGeom prst="rect">
              <a:avLst/>
            </a:prstGeom>
          </p:spPr>
        </p:pic>
        <p:sp>
          <p:nvSpPr>
            <p:cNvPr id="5" name="CasellaDiTesto 4">
              <a:extLst>
                <a:ext uri="{FF2B5EF4-FFF2-40B4-BE49-F238E27FC236}">
                  <a16:creationId xmlns:a16="http://schemas.microsoft.com/office/drawing/2014/main" id="{65E0D188-2347-344A-A37B-4BCDD0C47E3B}"/>
                </a:ext>
              </a:extLst>
            </p:cNvPr>
            <p:cNvSpPr txBox="1"/>
            <p:nvPr/>
          </p:nvSpPr>
          <p:spPr>
            <a:xfrm>
              <a:off x="7265942" y="6594270"/>
              <a:ext cx="1767724" cy="261610"/>
            </a:xfrm>
            <a:prstGeom prst="rect">
              <a:avLst/>
            </a:prstGeom>
            <a:noFill/>
          </p:spPr>
          <p:txBody>
            <a:bodyPr wrap="square" rtlCol="0">
              <a:spAutoFit/>
            </a:bodyPr>
            <a:lstStyle/>
            <a:p>
              <a:pPr algn="ctr"/>
              <a:r>
                <a:rPr lang="en-GB" sz="1100" b="1" dirty="0">
                  <a:latin typeface="Lato" panose="020F0502020204030203" pitchFamily="34" charset="77"/>
                </a:rPr>
                <a:t>Login page</a:t>
              </a:r>
            </a:p>
          </p:txBody>
        </p:sp>
      </p:grpSp>
      <p:grpSp>
        <p:nvGrpSpPr>
          <p:cNvPr id="7" name="Gruppo 6">
            <a:extLst>
              <a:ext uri="{FF2B5EF4-FFF2-40B4-BE49-F238E27FC236}">
                <a16:creationId xmlns:a16="http://schemas.microsoft.com/office/drawing/2014/main" id="{26300B55-0F59-514D-BD78-8C7595AF1941}"/>
              </a:ext>
            </a:extLst>
          </p:cNvPr>
          <p:cNvGrpSpPr/>
          <p:nvPr/>
        </p:nvGrpSpPr>
        <p:grpSpPr>
          <a:xfrm>
            <a:off x="7720896" y="2705072"/>
            <a:ext cx="1767724" cy="3960000"/>
            <a:chOff x="9586076" y="2892875"/>
            <a:chExt cx="1767724" cy="3963005"/>
          </a:xfrm>
        </p:grpSpPr>
        <p:pic>
          <p:nvPicPr>
            <p:cNvPr id="22" name="Immagine 21">
              <a:extLst>
                <a:ext uri="{FF2B5EF4-FFF2-40B4-BE49-F238E27FC236}">
                  <a16:creationId xmlns:a16="http://schemas.microsoft.com/office/drawing/2014/main" id="{C69B2AD4-019F-044D-BA1A-724A0BC6BBDC}"/>
                </a:ext>
              </a:extLst>
            </p:cNvPr>
            <p:cNvPicPr>
              <a:picLocks noChangeAspect="1"/>
            </p:cNvPicPr>
            <p:nvPr/>
          </p:nvPicPr>
          <p:blipFill>
            <a:blip r:embed="rId3"/>
            <a:stretch>
              <a:fillRect/>
            </a:stretch>
          </p:blipFill>
          <p:spPr>
            <a:xfrm>
              <a:off x="9586076" y="2892875"/>
              <a:ext cx="1767724" cy="3600000"/>
            </a:xfrm>
            <a:prstGeom prst="rect">
              <a:avLst/>
            </a:prstGeom>
          </p:spPr>
        </p:pic>
        <p:sp>
          <p:nvSpPr>
            <p:cNvPr id="23" name="CasellaDiTesto 22">
              <a:extLst>
                <a:ext uri="{FF2B5EF4-FFF2-40B4-BE49-F238E27FC236}">
                  <a16:creationId xmlns:a16="http://schemas.microsoft.com/office/drawing/2014/main" id="{202F6489-BF62-A244-82BC-8D6D9B997F1E}"/>
                </a:ext>
              </a:extLst>
            </p:cNvPr>
            <p:cNvSpPr txBox="1"/>
            <p:nvPr/>
          </p:nvSpPr>
          <p:spPr>
            <a:xfrm>
              <a:off x="9586076" y="6594270"/>
              <a:ext cx="1767724" cy="261610"/>
            </a:xfrm>
            <a:prstGeom prst="rect">
              <a:avLst/>
            </a:prstGeom>
            <a:noFill/>
          </p:spPr>
          <p:txBody>
            <a:bodyPr wrap="square" rtlCol="0">
              <a:spAutoFit/>
            </a:bodyPr>
            <a:lstStyle/>
            <a:p>
              <a:pPr algn="ctr"/>
              <a:r>
                <a:rPr lang="en-GB" sz="1100" b="1" dirty="0">
                  <a:latin typeface="Lato" panose="020F0502020204030203" pitchFamily="34" charset="77"/>
                </a:rPr>
                <a:t>Registration page</a:t>
              </a:r>
            </a:p>
          </p:txBody>
        </p:sp>
      </p:grpSp>
      <p:grpSp>
        <p:nvGrpSpPr>
          <p:cNvPr id="27" name="Gruppo 26">
            <a:extLst>
              <a:ext uri="{FF2B5EF4-FFF2-40B4-BE49-F238E27FC236}">
                <a16:creationId xmlns:a16="http://schemas.microsoft.com/office/drawing/2014/main" id="{DD794D71-E652-9B4F-890F-6292B599B274}"/>
              </a:ext>
            </a:extLst>
          </p:cNvPr>
          <p:cNvGrpSpPr/>
          <p:nvPr/>
        </p:nvGrpSpPr>
        <p:grpSpPr>
          <a:xfrm>
            <a:off x="9755240" y="2704920"/>
            <a:ext cx="1767724" cy="3960152"/>
            <a:chOff x="669036" y="2055813"/>
            <a:chExt cx="1767724" cy="3960152"/>
          </a:xfrm>
        </p:grpSpPr>
        <p:pic>
          <p:nvPicPr>
            <p:cNvPr id="29" name="Immagine 28" descr="Immagine che contiene testo, screenshot, clipart&#10;&#10;Descrizione generata automaticamente">
              <a:extLst>
                <a:ext uri="{FF2B5EF4-FFF2-40B4-BE49-F238E27FC236}">
                  <a16:creationId xmlns:a16="http://schemas.microsoft.com/office/drawing/2014/main" id="{B7F7225F-5601-5C41-90F5-83CF5944929C}"/>
                </a:ext>
              </a:extLst>
            </p:cNvPr>
            <p:cNvPicPr>
              <a:picLocks noChangeAspect="1"/>
            </p:cNvPicPr>
            <p:nvPr/>
          </p:nvPicPr>
          <p:blipFill>
            <a:blip r:embed="rId4"/>
            <a:stretch>
              <a:fillRect/>
            </a:stretch>
          </p:blipFill>
          <p:spPr>
            <a:xfrm>
              <a:off x="669036" y="2055813"/>
              <a:ext cx="1767724" cy="3600000"/>
            </a:xfrm>
            <a:prstGeom prst="rect">
              <a:avLst/>
            </a:prstGeom>
          </p:spPr>
        </p:pic>
        <p:sp>
          <p:nvSpPr>
            <p:cNvPr id="30" name="CasellaDiTesto 29">
              <a:extLst>
                <a:ext uri="{FF2B5EF4-FFF2-40B4-BE49-F238E27FC236}">
                  <a16:creationId xmlns:a16="http://schemas.microsoft.com/office/drawing/2014/main" id="{D25EC077-DF69-2942-8E12-80F65A591F47}"/>
                </a:ext>
              </a:extLst>
            </p:cNvPr>
            <p:cNvSpPr txBox="1"/>
            <p:nvPr/>
          </p:nvSpPr>
          <p:spPr>
            <a:xfrm>
              <a:off x="669036" y="5754355"/>
              <a:ext cx="1767724" cy="261610"/>
            </a:xfrm>
            <a:prstGeom prst="rect">
              <a:avLst/>
            </a:prstGeom>
            <a:noFill/>
          </p:spPr>
          <p:txBody>
            <a:bodyPr wrap="square" rtlCol="0">
              <a:spAutoFit/>
            </a:bodyPr>
            <a:lstStyle/>
            <a:p>
              <a:pPr algn="ctr"/>
              <a:r>
                <a:rPr lang="en-GB" sz="1100" b="1" dirty="0">
                  <a:latin typeface="Lato" panose="020F0502020204030203" pitchFamily="34" charset="77"/>
                </a:rPr>
                <a:t>Homepage</a:t>
              </a:r>
            </a:p>
          </p:txBody>
        </p:sp>
      </p:grpSp>
    </p:spTree>
    <p:extLst>
      <p:ext uri="{BB962C8B-B14F-4D97-AF65-F5344CB8AC3E}">
        <p14:creationId xmlns:p14="http://schemas.microsoft.com/office/powerpoint/2010/main" val="349243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0 - Mockups</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uppo 39">
            <a:extLst>
              <a:ext uri="{FF2B5EF4-FFF2-40B4-BE49-F238E27FC236}">
                <a16:creationId xmlns:a16="http://schemas.microsoft.com/office/drawing/2014/main" id="{1FCB99A1-125B-5949-8FE2-0C28D500D6BA}"/>
              </a:ext>
            </a:extLst>
          </p:cNvPr>
          <p:cNvGrpSpPr/>
          <p:nvPr/>
        </p:nvGrpSpPr>
        <p:grpSpPr>
          <a:xfrm>
            <a:off x="357823" y="2055813"/>
            <a:ext cx="11476354" cy="3963496"/>
            <a:chOff x="344184" y="2055813"/>
            <a:chExt cx="11476354" cy="3963496"/>
          </a:xfrm>
        </p:grpSpPr>
        <p:grpSp>
          <p:nvGrpSpPr>
            <p:cNvPr id="3" name="Gruppo 2">
              <a:extLst>
                <a:ext uri="{FF2B5EF4-FFF2-40B4-BE49-F238E27FC236}">
                  <a16:creationId xmlns:a16="http://schemas.microsoft.com/office/drawing/2014/main" id="{53EC8BFD-7571-3641-B4BC-0E03D54A7C9D}"/>
                </a:ext>
              </a:extLst>
            </p:cNvPr>
            <p:cNvGrpSpPr/>
            <p:nvPr/>
          </p:nvGrpSpPr>
          <p:grpSpPr>
            <a:xfrm>
              <a:off x="344184" y="2055813"/>
              <a:ext cx="1777655" cy="3963496"/>
              <a:chOff x="669036" y="2140034"/>
              <a:chExt cx="1777655" cy="3963496"/>
            </a:xfrm>
          </p:grpSpPr>
          <p:pic>
            <p:nvPicPr>
              <p:cNvPr id="11" name="Immagine 10">
                <a:extLst>
                  <a:ext uri="{FF2B5EF4-FFF2-40B4-BE49-F238E27FC236}">
                    <a16:creationId xmlns:a16="http://schemas.microsoft.com/office/drawing/2014/main" id="{C8D1ACDA-C545-DC41-97EC-686857E6D742}"/>
                  </a:ext>
                </a:extLst>
              </p:cNvPr>
              <p:cNvPicPr>
                <a:picLocks noChangeAspect="1"/>
              </p:cNvPicPr>
              <p:nvPr/>
            </p:nvPicPr>
            <p:blipFill>
              <a:blip r:embed="rId2"/>
              <a:stretch>
                <a:fillRect/>
              </a:stretch>
            </p:blipFill>
            <p:spPr>
              <a:xfrm>
                <a:off x="669036" y="2140034"/>
                <a:ext cx="1777655" cy="3600000"/>
              </a:xfrm>
              <a:prstGeom prst="rect">
                <a:avLst/>
              </a:prstGeom>
            </p:spPr>
          </p:pic>
          <p:sp>
            <p:nvSpPr>
              <p:cNvPr id="25" name="CasellaDiTesto 24">
                <a:extLst>
                  <a:ext uri="{FF2B5EF4-FFF2-40B4-BE49-F238E27FC236}">
                    <a16:creationId xmlns:a16="http://schemas.microsoft.com/office/drawing/2014/main" id="{979C3FD4-A77B-9B4E-8375-FFF0A43A9B20}"/>
                  </a:ext>
                </a:extLst>
              </p:cNvPr>
              <p:cNvSpPr txBox="1"/>
              <p:nvPr/>
            </p:nvSpPr>
            <p:spPr>
              <a:xfrm>
                <a:off x="669036" y="5841920"/>
                <a:ext cx="1767724" cy="261610"/>
              </a:xfrm>
              <a:prstGeom prst="rect">
                <a:avLst/>
              </a:prstGeom>
              <a:noFill/>
            </p:spPr>
            <p:txBody>
              <a:bodyPr wrap="square" rtlCol="0">
                <a:spAutoFit/>
              </a:bodyPr>
              <a:lstStyle/>
              <a:p>
                <a:pPr algn="ctr"/>
                <a:r>
                  <a:rPr lang="en-GB" sz="1100" b="1" dirty="0">
                    <a:latin typeface="Lato" panose="020F0502020204030203" pitchFamily="34" charset="77"/>
                  </a:rPr>
                  <a:t>Search page</a:t>
                </a:r>
              </a:p>
            </p:txBody>
          </p:sp>
        </p:grpSp>
        <p:grpSp>
          <p:nvGrpSpPr>
            <p:cNvPr id="6" name="Gruppo 5">
              <a:extLst>
                <a:ext uri="{FF2B5EF4-FFF2-40B4-BE49-F238E27FC236}">
                  <a16:creationId xmlns:a16="http://schemas.microsoft.com/office/drawing/2014/main" id="{382BA28A-1A59-E243-82DA-7E9E9E61DC03}"/>
                </a:ext>
              </a:extLst>
            </p:cNvPr>
            <p:cNvGrpSpPr/>
            <p:nvPr/>
          </p:nvGrpSpPr>
          <p:grpSpPr>
            <a:xfrm>
              <a:off x="2277513" y="2055813"/>
              <a:ext cx="1767724" cy="3926426"/>
              <a:chOff x="2951280" y="2140034"/>
              <a:chExt cx="1767724" cy="3926426"/>
            </a:xfrm>
          </p:grpSpPr>
          <p:pic>
            <p:nvPicPr>
              <p:cNvPr id="12" name="Immagine 11" descr="Immagine che contiene testo&#10;&#10;Descrizione generata automaticamente">
                <a:extLst>
                  <a:ext uri="{FF2B5EF4-FFF2-40B4-BE49-F238E27FC236}">
                    <a16:creationId xmlns:a16="http://schemas.microsoft.com/office/drawing/2014/main" id="{1775640F-20FA-E540-8AC9-29F5FFC85E3F}"/>
                  </a:ext>
                </a:extLst>
              </p:cNvPr>
              <p:cNvPicPr>
                <a:picLocks noChangeAspect="1"/>
              </p:cNvPicPr>
              <p:nvPr/>
            </p:nvPicPr>
            <p:blipFill>
              <a:blip r:embed="rId3"/>
              <a:stretch>
                <a:fillRect/>
              </a:stretch>
            </p:blipFill>
            <p:spPr>
              <a:xfrm>
                <a:off x="2951280" y="2140034"/>
                <a:ext cx="1767724" cy="3600000"/>
              </a:xfrm>
              <a:prstGeom prst="rect">
                <a:avLst/>
              </a:prstGeom>
            </p:spPr>
          </p:pic>
          <p:sp>
            <p:nvSpPr>
              <p:cNvPr id="26" name="CasellaDiTesto 25">
                <a:extLst>
                  <a:ext uri="{FF2B5EF4-FFF2-40B4-BE49-F238E27FC236}">
                    <a16:creationId xmlns:a16="http://schemas.microsoft.com/office/drawing/2014/main" id="{C932E71E-70F9-2441-A57F-83F9A55EE62B}"/>
                  </a:ext>
                </a:extLst>
              </p:cNvPr>
              <p:cNvSpPr txBox="1"/>
              <p:nvPr/>
            </p:nvSpPr>
            <p:spPr>
              <a:xfrm>
                <a:off x="2951280"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User page</a:t>
                </a:r>
              </a:p>
            </p:txBody>
          </p:sp>
        </p:grpSp>
        <p:grpSp>
          <p:nvGrpSpPr>
            <p:cNvPr id="7" name="Gruppo 6">
              <a:extLst>
                <a:ext uri="{FF2B5EF4-FFF2-40B4-BE49-F238E27FC236}">
                  <a16:creationId xmlns:a16="http://schemas.microsoft.com/office/drawing/2014/main" id="{000C96A4-834B-B946-9028-FC0953C2000E}"/>
                </a:ext>
              </a:extLst>
            </p:cNvPr>
            <p:cNvGrpSpPr/>
            <p:nvPr/>
          </p:nvGrpSpPr>
          <p:grpSpPr>
            <a:xfrm>
              <a:off x="4210842" y="2055813"/>
              <a:ext cx="1780703" cy="3926426"/>
              <a:chOff x="5223593" y="2140034"/>
              <a:chExt cx="1780703" cy="3926426"/>
            </a:xfrm>
          </p:grpSpPr>
          <p:pic>
            <p:nvPicPr>
              <p:cNvPr id="19" name="Immagine 18">
                <a:extLst>
                  <a:ext uri="{FF2B5EF4-FFF2-40B4-BE49-F238E27FC236}">
                    <a16:creationId xmlns:a16="http://schemas.microsoft.com/office/drawing/2014/main" id="{5AAE427D-C90C-F345-8905-025266615879}"/>
                  </a:ext>
                </a:extLst>
              </p:cNvPr>
              <p:cNvPicPr>
                <a:picLocks noChangeAspect="1"/>
              </p:cNvPicPr>
              <p:nvPr/>
            </p:nvPicPr>
            <p:blipFill>
              <a:blip r:embed="rId4"/>
              <a:srcRect/>
              <a:stretch/>
            </p:blipFill>
            <p:spPr>
              <a:xfrm>
                <a:off x="5223593" y="2140034"/>
                <a:ext cx="1767724" cy="3599999"/>
              </a:xfrm>
              <a:prstGeom prst="rect">
                <a:avLst/>
              </a:prstGeom>
            </p:spPr>
          </p:pic>
          <p:sp>
            <p:nvSpPr>
              <p:cNvPr id="27" name="CasellaDiTesto 26">
                <a:extLst>
                  <a:ext uri="{FF2B5EF4-FFF2-40B4-BE49-F238E27FC236}">
                    <a16:creationId xmlns:a16="http://schemas.microsoft.com/office/drawing/2014/main" id="{41B27AFB-6DF2-9F4B-816C-10EEC8F01784}"/>
                  </a:ext>
                </a:extLst>
              </p:cNvPr>
              <p:cNvSpPr txBox="1"/>
              <p:nvPr/>
            </p:nvSpPr>
            <p:spPr>
              <a:xfrm>
                <a:off x="5236572"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Movie page</a:t>
                </a:r>
              </a:p>
            </p:txBody>
          </p:sp>
        </p:grpSp>
        <p:grpSp>
          <p:nvGrpSpPr>
            <p:cNvPr id="8" name="Gruppo 7">
              <a:extLst>
                <a:ext uri="{FF2B5EF4-FFF2-40B4-BE49-F238E27FC236}">
                  <a16:creationId xmlns:a16="http://schemas.microsoft.com/office/drawing/2014/main" id="{9962E6CE-2616-F742-854F-D32970368634}"/>
                </a:ext>
              </a:extLst>
            </p:cNvPr>
            <p:cNvGrpSpPr/>
            <p:nvPr/>
          </p:nvGrpSpPr>
          <p:grpSpPr>
            <a:xfrm>
              <a:off x="6157150" y="2055813"/>
              <a:ext cx="1770772" cy="3926426"/>
              <a:chOff x="7492858" y="2140034"/>
              <a:chExt cx="1770772" cy="3926426"/>
            </a:xfrm>
          </p:grpSpPr>
          <p:pic>
            <p:nvPicPr>
              <p:cNvPr id="20" name="Immagine 19">
                <a:extLst>
                  <a:ext uri="{FF2B5EF4-FFF2-40B4-BE49-F238E27FC236}">
                    <a16:creationId xmlns:a16="http://schemas.microsoft.com/office/drawing/2014/main" id="{0B4275DA-9E57-504C-8E33-AC204EA0EB40}"/>
                  </a:ext>
                </a:extLst>
              </p:cNvPr>
              <p:cNvPicPr>
                <a:picLocks noChangeAspect="1"/>
              </p:cNvPicPr>
              <p:nvPr/>
            </p:nvPicPr>
            <p:blipFill>
              <a:blip r:embed="rId5"/>
              <a:srcRect/>
              <a:stretch/>
            </p:blipFill>
            <p:spPr>
              <a:xfrm>
                <a:off x="7495906" y="2140034"/>
                <a:ext cx="1767724" cy="3599999"/>
              </a:xfrm>
              <a:prstGeom prst="rect">
                <a:avLst/>
              </a:prstGeom>
            </p:spPr>
          </p:pic>
          <p:sp>
            <p:nvSpPr>
              <p:cNvPr id="28" name="CasellaDiTesto 27">
                <a:extLst>
                  <a:ext uri="{FF2B5EF4-FFF2-40B4-BE49-F238E27FC236}">
                    <a16:creationId xmlns:a16="http://schemas.microsoft.com/office/drawing/2014/main" id="{2625A68C-C94A-B248-9D93-2D442F33C9C9}"/>
                  </a:ext>
                </a:extLst>
              </p:cNvPr>
              <p:cNvSpPr txBox="1"/>
              <p:nvPr/>
            </p:nvSpPr>
            <p:spPr>
              <a:xfrm>
                <a:off x="7492858"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Person page</a:t>
                </a:r>
              </a:p>
            </p:txBody>
          </p:sp>
        </p:grpSp>
        <p:grpSp>
          <p:nvGrpSpPr>
            <p:cNvPr id="9" name="Gruppo 8">
              <a:extLst>
                <a:ext uri="{FF2B5EF4-FFF2-40B4-BE49-F238E27FC236}">
                  <a16:creationId xmlns:a16="http://schemas.microsoft.com/office/drawing/2014/main" id="{299F49BF-AE05-9142-A1B2-2101A83BBDBD}"/>
                </a:ext>
              </a:extLst>
            </p:cNvPr>
            <p:cNvGrpSpPr/>
            <p:nvPr/>
          </p:nvGrpSpPr>
          <p:grpSpPr>
            <a:xfrm>
              <a:off x="8090479" y="2055813"/>
              <a:ext cx="1780703" cy="3926426"/>
              <a:chOff x="8415331" y="2055813"/>
              <a:chExt cx="1780703" cy="3926426"/>
            </a:xfrm>
          </p:grpSpPr>
          <p:pic>
            <p:nvPicPr>
              <p:cNvPr id="34" name="Immagine 33">
                <a:extLst>
                  <a:ext uri="{FF2B5EF4-FFF2-40B4-BE49-F238E27FC236}">
                    <a16:creationId xmlns:a16="http://schemas.microsoft.com/office/drawing/2014/main" id="{B63B9662-5D02-354C-A194-3B2D7B515824}"/>
                  </a:ext>
                </a:extLst>
              </p:cNvPr>
              <p:cNvPicPr>
                <a:picLocks noChangeAspect="1"/>
              </p:cNvPicPr>
              <p:nvPr/>
            </p:nvPicPr>
            <p:blipFill>
              <a:blip r:embed="rId6"/>
              <a:srcRect/>
              <a:stretch/>
            </p:blipFill>
            <p:spPr>
              <a:xfrm>
                <a:off x="8415331" y="2055813"/>
                <a:ext cx="1767724" cy="3599999"/>
              </a:xfrm>
              <a:prstGeom prst="rect">
                <a:avLst/>
              </a:prstGeom>
            </p:spPr>
          </p:pic>
          <p:sp>
            <p:nvSpPr>
              <p:cNvPr id="37" name="CasellaDiTesto 36">
                <a:extLst>
                  <a:ext uri="{FF2B5EF4-FFF2-40B4-BE49-F238E27FC236}">
                    <a16:creationId xmlns:a16="http://schemas.microsoft.com/office/drawing/2014/main" id="{3E8D2650-D964-4A40-A0D5-5D8E52A32811}"/>
                  </a:ext>
                </a:extLst>
              </p:cNvPr>
              <p:cNvSpPr txBox="1"/>
              <p:nvPr/>
            </p:nvSpPr>
            <p:spPr>
              <a:xfrm>
                <a:off x="8428310" y="5720629"/>
                <a:ext cx="1767724" cy="261610"/>
              </a:xfrm>
              <a:prstGeom prst="rect">
                <a:avLst/>
              </a:prstGeom>
              <a:noFill/>
            </p:spPr>
            <p:txBody>
              <a:bodyPr wrap="square" rtlCol="0">
                <a:spAutoFit/>
              </a:bodyPr>
              <a:lstStyle/>
              <a:p>
                <a:pPr algn="ctr"/>
                <a:r>
                  <a:rPr lang="en-GB" sz="1100" b="1" dirty="0">
                    <a:latin typeface="Lato" panose="020F0502020204030203" pitchFamily="34" charset="77"/>
                  </a:rPr>
                  <a:t>Reviews page</a:t>
                </a:r>
              </a:p>
            </p:txBody>
          </p:sp>
        </p:grpSp>
        <p:grpSp>
          <p:nvGrpSpPr>
            <p:cNvPr id="39" name="Gruppo 38">
              <a:extLst>
                <a:ext uri="{FF2B5EF4-FFF2-40B4-BE49-F238E27FC236}">
                  <a16:creationId xmlns:a16="http://schemas.microsoft.com/office/drawing/2014/main" id="{73708B0F-8844-9545-B55A-FFDDDDAC1E34}"/>
                </a:ext>
              </a:extLst>
            </p:cNvPr>
            <p:cNvGrpSpPr/>
            <p:nvPr/>
          </p:nvGrpSpPr>
          <p:grpSpPr>
            <a:xfrm>
              <a:off x="10049766" y="2055813"/>
              <a:ext cx="1770772" cy="3926426"/>
              <a:chOff x="10684596" y="2055813"/>
              <a:chExt cx="1770772" cy="3926426"/>
            </a:xfrm>
          </p:grpSpPr>
          <p:pic>
            <p:nvPicPr>
              <p:cNvPr id="36" name="Immagine 35" descr="Immagine che contiene testo, lavagnabianca&#10;&#10;Descrizione generata automaticamente">
                <a:extLst>
                  <a:ext uri="{FF2B5EF4-FFF2-40B4-BE49-F238E27FC236}">
                    <a16:creationId xmlns:a16="http://schemas.microsoft.com/office/drawing/2014/main" id="{C0EF405B-9558-4C4C-B699-D9FDCEAE5B15}"/>
                  </a:ext>
                </a:extLst>
              </p:cNvPr>
              <p:cNvPicPr>
                <a:picLocks noChangeAspect="1"/>
              </p:cNvPicPr>
              <p:nvPr/>
            </p:nvPicPr>
            <p:blipFill>
              <a:blip r:embed="rId7"/>
              <a:stretch>
                <a:fillRect/>
              </a:stretch>
            </p:blipFill>
            <p:spPr>
              <a:xfrm>
                <a:off x="10687644" y="2055813"/>
                <a:ext cx="1767724" cy="3600000"/>
              </a:xfrm>
              <a:prstGeom prst="rect">
                <a:avLst/>
              </a:prstGeom>
            </p:spPr>
          </p:pic>
          <p:sp>
            <p:nvSpPr>
              <p:cNvPr id="38" name="CasellaDiTesto 37">
                <a:extLst>
                  <a:ext uri="{FF2B5EF4-FFF2-40B4-BE49-F238E27FC236}">
                    <a16:creationId xmlns:a16="http://schemas.microsoft.com/office/drawing/2014/main" id="{1EAFB4CE-C8BF-B64C-84B8-FAD900C7E942}"/>
                  </a:ext>
                </a:extLst>
              </p:cNvPr>
              <p:cNvSpPr txBox="1"/>
              <p:nvPr/>
            </p:nvSpPr>
            <p:spPr>
              <a:xfrm>
                <a:off x="10684596" y="5720629"/>
                <a:ext cx="1767724" cy="261610"/>
              </a:xfrm>
              <a:prstGeom prst="rect">
                <a:avLst/>
              </a:prstGeom>
              <a:noFill/>
            </p:spPr>
            <p:txBody>
              <a:bodyPr wrap="square" rtlCol="0">
                <a:spAutoFit/>
              </a:bodyPr>
              <a:lstStyle/>
              <a:p>
                <a:pPr algn="ctr"/>
                <a:r>
                  <a:rPr lang="en-GB" sz="1100" b="1" dirty="0">
                    <a:latin typeface="Lato" panose="020F0502020204030203" pitchFamily="34" charset="77"/>
                  </a:rPr>
                  <a:t>Make a review page</a:t>
                </a:r>
              </a:p>
            </p:txBody>
          </p:sp>
        </p:grpSp>
      </p:grpSp>
    </p:spTree>
    <p:extLst>
      <p:ext uri="{BB962C8B-B14F-4D97-AF65-F5344CB8AC3E}">
        <p14:creationId xmlns:p14="http://schemas.microsoft.com/office/powerpoint/2010/main" val="3030894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754647-A18E-C447-9BBB-4D36D3C7C133}"/>
              </a:ext>
            </a:extLst>
          </p:cNvPr>
          <p:cNvSpPr>
            <a:spLocks noGrp="1"/>
          </p:cNvSpPr>
          <p:nvPr>
            <p:ph type="title"/>
          </p:nvPr>
        </p:nvSpPr>
        <p:spPr>
          <a:xfrm>
            <a:off x="686834" y="1153572"/>
            <a:ext cx="3200400" cy="4461163"/>
          </a:xfrm>
        </p:spPr>
        <p:txBody>
          <a:bodyPr>
            <a:normAutofit/>
          </a:bodyPr>
          <a:lstStyle/>
          <a:p>
            <a:r>
              <a:rPr lang="it-IT" altLang="it-IT" dirty="0">
                <a:solidFill>
                  <a:srgbClr val="FFFFFF"/>
                </a:solidFill>
                <a:latin typeface="Pattaya" pitchFamily="2" charset="-34"/>
                <a:cs typeface="Pattaya" pitchFamily="2" charset="-34"/>
              </a:rPr>
              <a:t>Idea</a:t>
            </a:r>
            <a:endParaRPr lang="en-GB" dirty="0">
              <a:solidFill>
                <a:srgbClr val="FFFFFF"/>
              </a:solidFill>
              <a:latin typeface="Pattaya" pitchFamily="2" charset="-34"/>
              <a:cs typeface="Pattaya" pitchFamily="2" charset="-34"/>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egnaposto contenuto 2">
            <a:extLst>
              <a:ext uri="{FF2B5EF4-FFF2-40B4-BE49-F238E27FC236}">
                <a16:creationId xmlns:a16="http://schemas.microsoft.com/office/drawing/2014/main" id="{4EBF2939-123B-C149-8C23-1CAA087BBC0F}"/>
              </a:ext>
            </a:extLst>
          </p:cNvPr>
          <p:cNvSpPr>
            <a:spLocks noGrp="1"/>
          </p:cNvSpPr>
          <p:nvPr>
            <p:ph idx="1"/>
          </p:nvPr>
        </p:nvSpPr>
        <p:spPr>
          <a:xfrm>
            <a:off x="4387148" y="591344"/>
            <a:ext cx="7331607" cy="5585619"/>
          </a:xfrm>
        </p:spPr>
        <p:txBody>
          <a:bodyPr anchor="ctr">
            <a:normAutofit/>
          </a:bodyPr>
          <a:lstStyle/>
          <a:p>
            <a:pPr marL="342900" lvl="0" indent="-342900" fontAlgn="base">
              <a:spcBef>
                <a:spcPct val="20000"/>
              </a:spcBef>
              <a:spcAft>
                <a:spcPct val="0"/>
              </a:spcAft>
              <a:buClr>
                <a:srgbClr val="ED7D31"/>
              </a:buClr>
              <a:buNone/>
            </a:pPr>
            <a:r>
              <a:rPr lang="en-GB" altLang="it-IT" sz="2000" dirty="0">
                <a:latin typeface="Lato" panose="020F0502020204030203" pitchFamily="34" charset="77"/>
                <a:ea typeface="ＭＳ Ｐゴシック"/>
              </a:rPr>
              <a:t>We are presenting </a:t>
            </a:r>
            <a:r>
              <a:rPr lang="en-GB" altLang="it-IT" sz="2000" b="1" dirty="0">
                <a:latin typeface="Lato" panose="020F0502020204030203" pitchFamily="34" charset="77"/>
                <a:ea typeface="ＭＳ Ｐゴシック"/>
              </a:rPr>
              <a:t>CiakTime</a:t>
            </a:r>
            <a:r>
              <a:rPr lang="en-GB" altLang="it-IT" sz="2000" dirty="0">
                <a:latin typeface="Lato" panose="020F0502020204030203" pitchFamily="34" charset="77"/>
                <a:ea typeface="ＭＳ Ｐゴシック"/>
              </a:rPr>
              <a:t>, an app designed for cinema lovers.</a:t>
            </a:r>
          </a:p>
          <a:p>
            <a:pPr marL="342900" lvl="0" indent="-342900" fontAlgn="base">
              <a:spcBef>
                <a:spcPct val="20000"/>
              </a:spcBef>
              <a:spcAft>
                <a:spcPct val="0"/>
              </a:spcAft>
              <a:buClr>
                <a:srgbClr val="ED7D31"/>
              </a:buClr>
              <a:buNone/>
            </a:pPr>
            <a:endParaRPr lang="en-GB" altLang="it-IT" sz="2000" dirty="0">
              <a:latin typeface="Lato" panose="020F0502020204030203" pitchFamily="34" charset="77"/>
              <a:ea typeface="ＭＳ Ｐゴシック"/>
            </a:endParaRPr>
          </a:p>
          <a:p>
            <a:pPr marL="342900" lvl="0" indent="-342900" fontAlgn="base">
              <a:spcBef>
                <a:spcPct val="20000"/>
              </a:spcBef>
              <a:spcAft>
                <a:spcPct val="0"/>
              </a:spcAft>
              <a:buClr>
                <a:srgbClr val="ED7D31"/>
              </a:buClr>
              <a:buNone/>
            </a:pPr>
            <a:r>
              <a:rPr lang="en-GB" altLang="it-IT" sz="2000" dirty="0">
                <a:latin typeface="Lato" panose="020F0502020204030203" pitchFamily="34" charset="77"/>
                <a:ea typeface="ＭＳ Ｐゴシック"/>
              </a:rPr>
              <a:t>This app offers the following </a:t>
            </a:r>
            <a:r>
              <a:rPr lang="en-GB" altLang="it-IT" sz="2000" i="1" dirty="0">
                <a:latin typeface="Lato" panose="020F0502020204030203" pitchFamily="34" charset="77"/>
                <a:ea typeface="ＭＳ Ｐゴシック"/>
              </a:rPr>
              <a:t>functionalities</a:t>
            </a:r>
            <a:r>
              <a:rPr lang="en-GB" altLang="it-IT" sz="2000" dirty="0">
                <a:latin typeface="Lato" panose="020F0502020204030203" pitchFamily="34" charset="77"/>
                <a:ea typeface="ＭＳ Ｐゴシック"/>
              </a:rPr>
              <a:t>:</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Search for movies or persons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Read information about plot, cast, year of release, duration, genre, movie director and streaming platform on which the movie is available</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Read biography and see filmography of a person</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Look for popular and upcoming movies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Keep track of already watched movies, movies to watch and favourite movies </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Review and rate movies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Comment and like reviews made by other users</a:t>
            </a:r>
            <a:endParaRPr lang="en-GB" sz="2000" dirty="0">
              <a:latin typeface="Lato" panose="020F0502020204030203" pitchFamily="34" charset="77"/>
            </a:endParaRPr>
          </a:p>
        </p:txBody>
      </p:sp>
    </p:spTree>
    <p:extLst>
      <p:ext uri="{BB962C8B-B14F-4D97-AF65-F5344CB8AC3E}">
        <p14:creationId xmlns:p14="http://schemas.microsoft.com/office/powerpoint/2010/main" val="4175185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754647-A18E-C447-9BBB-4D36D3C7C133}"/>
              </a:ext>
            </a:extLst>
          </p:cNvPr>
          <p:cNvSpPr>
            <a:spLocks noGrp="1"/>
          </p:cNvSpPr>
          <p:nvPr>
            <p:ph type="title"/>
          </p:nvPr>
        </p:nvSpPr>
        <p:spPr>
          <a:xfrm>
            <a:off x="686834" y="1153572"/>
            <a:ext cx="3200400" cy="4461163"/>
          </a:xfrm>
        </p:spPr>
        <p:txBody>
          <a:bodyPr>
            <a:normAutofit/>
          </a:bodyPr>
          <a:lstStyle/>
          <a:p>
            <a:r>
              <a:rPr lang="it-IT" altLang="it-IT" dirty="0" err="1">
                <a:solidFill>
                  <a:srgbClr val="FFFFFF"/>
                </a:solidFill>
                <a:latin typeface="Pattaya" pitchFamily="2" charset="-34"/>
                <a:cs typeface="Pattaya" pitchFamily="2" charset="-34"/>
              </a:rPr>
              <a:t>Heuristic</a:t>
            </a:r>
            <a:r>
              <a:rPr lang="it-IT" altLang="it-IT" dirty="0">
                <a:solidFill>
                  <a:srgbClr val="FFFFFF"/>
                </a:solidFill>
                <a:latin typeface="Pattaya" pitchFamily="2" charset="-34"/>
                <a:cs typeface="Pattaya" pitchFamily="2" charset="-34"/>
              </a:rPr>
              <a:t> </a:t>
            </a:r>
            <a:r>
              <a:rPr lang="it-IT" altLang="it-IT" dirty="0" err="1">
                <a:solidFill>
                  <a:srgbClr val="FFFFFF"/>
                </a:solidFill>
                <a:latin typeface="Pattaya" pitchFamily="2" charset="-34"/>
                <a:cs typeface="Pattaya" pitchFamily="2" charset="-34"/>
              </a:rPr>
              <a:t>evaluation</a:t>
            </a:r>
            <a:endParaRPr lang="en-GB" dirty="0">
              <a:solidFill>
                <a:srgbClr val="FFFFFF"/>
              </a:solidFill>
              <a:latin typeface="Pattaya" pitchFamily="2" charset="-34"/>
              <a:cs typeface="Pattaya" pitchFamily="2" charset="-34"/>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 name="Immagine 9" descr="Immagine che contiene tavolo&#10;&#10;Descrizione generata automaticamente">
            <a:extLst>
              <a:ext uri="{FF2B5EF4-FFF2-40B4-BE49-F238E27FC236}">
                <a16:creationId xmlns:a16="http://schemas.microsoft.com/office/drawing/2014/main" id="{4B8999FD-1197-F04B-9682-25D0B87C5328}"/>
              </a:ext>
            </a:extLst>
          </p:cNvPr>
          <p:cNvPicPr>
            <a:picLocks noChangeAspect="1"/>
          </p:cNvPicPr>
          <p:nvPr/>
        </p:nvPicPr>
        <p:blipFill>
          <a:blip r:embed="rId2"/>
          <a:stretch>
            <a:fillRect/>
          </a:stretch>
        </p:blipFill>
        <p:spPr>
          <a:xfrm>
            <a:off x="4382336" y="184150"/>
            <a:ext cx="7594600" cy="6489700"/>
          </a:xfrm>
          <a:prstGeom prst="rect">
            <a:avLst/>
          </a:prstGeom>
        </p:spPr>
      </p:pic>
    </p:spTree>
    <p:extLst>
      <p:ext uri="{BB962C8B-B14F-4D97-AF65-F5344CB8AC3E}">
        <p14:creationId xmlns:p14="http://schemas.microsoft.com/office/powerpoint/2010/main" val="3562266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515582" y="2112812"/>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ttangolo 10">
            <a:extLst>
              <a:ext uri="{FF2B5EF4-FFF2-40B4-BE49-F238E27FC236}">
                <a16:creationId xmlns:a16="http://schemas.microsoft.com/office/drawing/2014/main" id="{D87112C1-9158-3F4C-B896-59B58793B90A}"/>
              </a:ext>
            </a:extLst>
          </p:cNvPr>
          <p:cNvSpPr/>
          <p:nvPr/>
        </p:nvSpPr>
        <p:spPr>
          <a:xfrm>
            <a:off x="495782" y="2160905"/>
            <a:ext cx="5920498" cy="4411980"/>
          </a:xfrm>
          <a:prstGeom prst="rect">
            <a:avLst/>
          </a:prstGeom>
        </p:spPr>
        <p:txBody>
          <a:bodyPr vert="horz" lIns="91440" tIns="45720" rIns="91440" bIns="45720" rtlCol="0">
            <a:normAutofit fontScale="85000" lnSpcReduction="10000"/>
          </a:bodyPr>
          <a:lstStyle/>
          <a:p>
            <a:pPr>
              <a:lnSpc>
                <a:spcPct val="120000"/>
              </a:lnSpc>
              <a:spcAft>
                <a:spcPts val="600"/>
              </a:spcAft>
            </a:pPr>
            <a:r>
              <a:rPr lang="en-US" sz="1600" b="1" dirty="0">
                <a:solidFill>
                  <a:schemeClr val="accent2"/>
                </a:solidFill>
                <a:latin typeface="Lato" panose="020F0502020204030203" pitchFamily="34" charset="77"/>
              </a:rPr>
              <a:t>Action 1: </a:t>
            </a:r>
            <a:r>
              <a:rPr lang="en-US" sz="1600" dirty="0">
                <a:latin typeface="Lato" panose="020F0502020204030203" pitchFamily="34" charset="77"/>
              </a:rPr>
              <a:t>open the application (assuming that the user is already logged in)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1: </a:t>
            </a:r>
            <a:r>
              <a:rPr lang="en-US" sz="1600" dirty="0">
                <a:latin typeface="Lato" panose="020F0502020204030203" pitchFamily="34" charset="77"/>
              </a:rPr>
              <a:t>homepage is opened</a:t>
            </a:r>
          </a:p>
          <a:p>
            <a:pPr>
              <a:lnSpc>
                <a:spcPct val="120000"/>
              </a:lnSpc>
              <a:spcAft>
                <a:spcPts val="600"/>
              </a:spcAft>
            </a:pPr>
            <a:r>
              <a:rPr lang="en-US" sz="1600" b="1" dirty="0">
                <a:solidFill>
                  <a:schemeClr val="accent2"/>
                </a:solidFill>
                <a:latin typeface="Lato" panose="020F0502020204030203" pitchFamily="34" charset="77"/>
              </a:rPr>
              <a:t>Action 2: </a:t>
            </a:r>
            <a:r>
              <a:rPr lang="en-US" sz="1600" dirty="0">
                <a:latin typeface="Lato" panose="020F0502020204030203" pitchFamily="34" charset="77"/>
              </a:rPr>
              <a:t>tap on the search icon</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2: </a:t>
            </a:r>
            <a:r>
              <a:rPr lang="en-US" sz="1600" dirty="0">
                <a:latin typeface="Lato" panose="020F0502020204030203" pitchFamily="34" charset="77"/>
              </a:rPr>
              <a:t>the search page is displayed </a:t>
            </a:r>
          </a:p>
          <a:p>
            <a:pPr>
              <a:lnSpc>
                <a:spcPct val="120000"/>
              </a:lnSpc>
              <a:spcAft>
                <a:spcPts val="600"/>
              </a:spcAft>
            </a:pPr>
            <a:r>
              <a:rPr lang="en-US" sz="1600" b="1" dirty="0">
                <a:solidFill>
                  <a:schemeClr val="accent2"/>
                </a:solidFill>
                <a:latin typeface="Lato" panose="020F0502020204030203" pitchFamily="34" charset="77"/>
              </a:rPr>
              <a:t>Action 3: </a:t>
            </a:r>
            <a:r>
              <a:rPr lang="en-US" sz="1600" dirty="0">
                <a:latin typeface="Lato" panose="020F0502020204030203" pitchFamily="34" charset="77"/>
              </a:rPr>
              <a:t>tap on the search bar</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3: </a:t>
            </a:r>
            <a:r>
              <a:rPr lang="en-US" sz="1600" dirty="0">
                <a:latin typeface="Lato" panose="020F0502020204030203" pitchFamily="34" charset="77"/>
              </a:rPr>
              <a:t>the keyboard shows up</a:t>
            </a:r>
          </a:p>
          <a:p>
            <a:pPr>
              <a:lnSpc>
                <a:spcPct val="120000"/>
              </a:lnSpc>
              <a:spcAft>
                <a:spcPts val="600"/>
              </a:spcAft>
            </a:pPr>
            <a:r>
              <a:rPr lang="en-US" sz="1600" b="1" dirty="0">
                <a:solidFill>
                  <a:schemeClr val="accent2"/>
                </a:solidFill>
                <a:latin typeface="Lato" panose="020F0502020204030203" pitchFamily="34" charset="77"/>
              </a:rPr>
              <a:t>Action 4: </a:t>
            </a:r>
            <a:r>
              <a:rPr lang="en-US" sz="1600" dirty="0">
                <a:latin typeface="Lato" panose="020F0502020204030203" pitchFamily="34" charset="77"/>
              </a:rPr>
              <a:t>type “Harry Potter”</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4: </a:t>
            </a:r>
            <a:r>
              <a:rPr lang="en-US" sz="1600" dirty="0">
                <a:latin typeface="Lato" panose="020F0502020204030203" pitchFamily="34" charset="77"/>
              </a:rPr>
              <a:t>each digit is displayed as typed and the system shows the</a:t>
            </a:r>
            <a:br>
              <a:rPr lang="en-US" sz="1600" dirty="0">
                <a:latin typeface="Lato" panose="020F0502020204030203" pitchFamily="34" charset="77"/>
              </a:rPr>
            </a:br>
            <a:r>
              <a:rPr lang="en-US" sz="1600" dirty="0">
                <a:latin typeface="Lato" panose="020F0502020204030203" pitchFamily="34" charset="77"/>
              </a:rPr>
              <a:t> 	  corresponding results </a:t>
            </a:r>
          </a:p>
          <a:p>
            <a:pPr>
              <a:lnSpc>
                <a:spcPct val="120000"/>
              </a:lnSpc>
              <a:spcAft>
                <a:spcPts val="600"/>
              </a:spcAft>
            </a:pPr>
            <a:r>
              <a:rPr lang="en-US" sz="1600" b="1" dirty="0">
                <a:solidFill>
                  <a:schemeClr val="accent2"/>
                </a:solidFill>
                <a:latin typeface="Lato" panose="020F0502020204030203" pitchFamily="34" charset="77"/>
              </a:rPr>
              <a:t>Action 5 – 6 – 7: </a:t>
            </a:r>
            <a:r>
              <a:rPr lang="en-US" sz="1600" dirty="0">
                <a:latin typeface="Lato" panose="020F0502020204030203" pitchFamily="34" charset="77"/>
              </a:rPr>
              <a:t>[OPTIONAL] tap on filters’ icon, select “most recent” </a:t>
            </a:r>
            <a:br>
              <a:rPr lang="en-US" sz="1600" dirty="0">
                <a:latin typeface="Lato" panose="020F0502020204030203" pitchFamily="34" charset="77"/>
              </a:rPr>
            </a:br>
            <a:r>
              <a:rPr lang="en-US" sz="1600" dirty="0">
                <a:latin typeface="Lato" panose="020F0502020204030203" pitchFamily="34" charset="77"/>
              </a:rPr>
              <a:t>	           filter and tap on apply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7: </a:t>
            </a:r>
            <a:r>
              <a:rPr lang="en-US" sz="1600" dirty="0">
                <a:latin typeface="Lato" panose="020F0502020204030203" pitchFamily="34" charset="77"/>
              </a:rPr>
              <a:t>the system shows the results according to the chosen filter </a:t>
            </a:r>
          </a:p>
          <a:p>
            <a:pPr>
              <a:lnSpc>
                <a:spcPct val="120000"/>
              </a:lnSpc>
              <a:spcAft>
                <a:spcPts val="600"/>
              </a:spcAft>
            </a:pPr>
            <a:r>
              <a:rPr lang="en-US" sz="1600" b="1" dirty="0">
                <a:solidFill>
                  <a:schemeClr val="accent2"/>
                </a:solidFill>
                <a:latin typeface="Lato" panose="020F0502020204030203" pitchFamily="34" charset="77"/>
              </a:rPr>
              <a:t>Action 8: </a:t>
            </a:r>
            <a:r>
              <a:rPr lang="en-US" sz="1600" dirty="0">
                <a:latin typeface="Lato" panose="020F0502020204030203" pitchFamily="34" charset="77"/>
              </a:rPr>
              <a:t>select “Harry Potter and the Deathly Hallows - Part 2” from the </a:t>
            </a:r>
            <a:br>
              <a:rPr lang="en-US" sz="1600" dirty="0">
                <a:latin typeface="Lato" panose="020F0502020204030203" pitchFamily="34" charset="77"/>
              </a:rPr>
            </a:br>
            <a:r>
              <a:rPr lang="en-US" sz="1600" dirty="0">
                <a:latin typeface="Lato" panose="020F0502020204030203" pitchFamily="34" charset="77"/>
              </a:rPr>
              <a:t>                      list of the results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8: </a:t>
            </a:r>
            <a:r>
              <a:rPr lang="en-US" sz="1600" dirty="0">
                <a:latin typeface="Lato" panose="020F0502020204030203" pitchFamily="34" charset="77"/>
              </a:rPr>
              <a:t>the systems shows the page of the selected movie containing </a:t>
            </a:r>
            <a:br>
              <a:rPr lang="en-US" sz="1600" dirty="0">
                <a:latin typeface="Lato" panose="020F0502020204030203" pitchFamily="34" charset="77"/>
              </a:rPr>
            </a:br>
            <a:r>
              <a:rPr lang="en-US" sz="1600" dirty="0">
                <a:latin typeface="Lato" panose="020F0502020204030203" pitchFamily="34" charset="77"/>
              </a:rPr>
              <a:t>                             all the related details </a:t>
            </a: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a:solidFill>
                  <a:srgbClr val="FFFFFF"/>
                </a:solidFill>
                <a:latin typeface="Pattaya" pitchFamily="2" charset="-34"/>
                <a:cs typeface="Pattaya" pitchFamily="2" charset="-34"/>
              </a:rPr>
              <a:t>Cognitive </a:t>
            </a:r>
            <a:r>
              <a:rPr lang="it-IT" altLang="it-IT" sz="5400" dirty="0" err="1">
                <a:solidFill>
                  <a:srgbClr val="FFFFFF"/>
                </a:solidFill>
                <a:latin typeface="Pattaya" pitchFamily="2" charset="-34"/>
                <a:cs typeface="Pattaya" pitchFamily="2" charset="-34"/>
              </a:rPr>
              <a:t>Walkthrough</a:t>
            </a:r>
            <a:r>
              <a:rPr lang="it-IT" altLang="it-IT" sz="5400" dirty="0">
                <a:solidFill>
                  <a:srgbClr val="FFFFFF"/>
                </a:solidFill>
                <a:latin typeface="Pattaya" pitchFamily="2" charset="-34"/>
                <a:cs typeface="Pattaya" pitchFamily="2" charset="-34"/>
              </a:rPr>
              <a:t> </a:t>
            </a:r>
            <a:endParaRPr lang="en-US" altLang="it-IT" sz="5400" dirty="0">
              <a:solidFill>
                <a:schemeClr val="accent2"/>
              </a:solidFill>
              <a:latin typeface="Pattaya" pitchFamily="2" charset="-34"/>
              <a:cs typeface="Pattaya" pitchFamily="2" charset="-34"/>
            </a:endParaRPr>
          </a:p>
        </p:txBody>
      </p:sp>
      <p:sp>
        <p:nvSpPr>
          <p:cNvPr id="5" name="CasellaDiTesto 4">
            <a:extLst>
              <a:ext uri="{FF2B5EF4-FFF2-40B4-BE49-F238E27FC236}">
                <a16:creationId xmlns:a16="http://schemas.microsoft.com/office/drawing/2014/main" id="{A849B719-3FDC-034F-B69A-CBD8BB88B442}"/>
              </a:ext>
            </a:extLst>
          </p:cNvPr>
          <p:cNvSpPr txBox="1"/>
          <p:nvPr/>
        </p:nvSpPr>
        <p:spPr>
          <a:xfrm>
            <a:off x="835151" y="1477995"/>
            <a:ext cx="10002253"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1: </a:t>
            </a:r>
            <a:r>
              <a:rPr lang="en-US" i="1" dirty="0">
                <a:solidFill>
                  <a:schemeClr val="bg1"/>
                </a:solidFill>
                <a:latin typeface="Lato" panose="020F0502020204030203" pitchFamily="34" charset="77"/>
              </a:rPr>
              <a:t>Search the movie “Harry Potter and the Deathly Hallows - Part 2” to see the movie details. </a:t>
            </a:r>
          </a:p>
        </p:txBody>
      </p:sp>
      <p:pic>
        <p:nvPicPr>
          <p:cNvPr id="10" name="Immagine 9" descr="Immagine che contiene testo, parcheggio, screenshot&#10;&#10;Descrizione generata automaticamente">
            <a:extLst>
              <a:ext uri="{FF2B5EF4-FFF2-40B4-BE49-F238E27FC236}">
                <a16:creationId xmlns:a16="http://schemas.microsoft.com/office/drawing/2014/main" id="{88082755-E4B6-7D48-9447-3B93A58D1DDE}"/>
              </a:ext>
            </a:extLst>
          </p:cNvPr>
          <p:cNvPicPr>
            <a:picLocks noChangeAspect="1"/>
          </p:cNvPicPr>
          <p:nvPr/>
        </p:nvPicPr>
        <p:blipFill>
          <a:blip r:embed="rId2"/>
          <a:stretch>
            <a:fillRect/>
          </a:stretch>
        </p:blipFill>
        <p:spPr>
          <a:xfrm>
            <a:off x="6683643" y="2166954"/>
            <a:ext cx="5012575" cy="4325921"/>
          </a:xfrm>
          <a:prstGeom prst="rect">
            <a:avLst/>
          </a:prstGeom>
        </p:spPr>
      </p:pic>
    </p:spTree>
    <p:extLst>
      <p:ext uri="{BB962C8B-B14F-4D97-AF65-F5344CB8AC3E}">
        <p14:creationId xmlns:p14="http://schemas.microsoft.com/office/powerpoint/2010/main" val="3674468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515582" y="2112812"/>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ttangolo 10">
            <a:extLst>
              <a:ext uri="{FF2B5EF4-FFF2-40B4-BE49-F238E27FC236}">
                <a16:creationId xmlns:a16="http://schemas.microsoft.com/office/drawing/2014/main" id="{D87112C1-9158-3F4C-B896-59B58793B90A}"/>
              </a:ext>
            </a:extLst>
          </p:cNvPr>
          <p:cNvSpPr/>
          <p:nvPr/>
        </p:nvSpPr>
        <p:spPr>
          <a:xfrm>
            <a:off x="495782" y="2348162"/>
            <a:ext cx="5920498" cy="3698474"/>
          </a:xfrm>
          <a:prstGeom prst="rect">
            <a:avLst/>
          </a:prstGeom>
        </p:spPr>
        <p:txBody>
          <a:bodyPr vert="horz" lIns="91440" tIns="45720" rIns="91440" bIns="45720" rtlCol="0">
            <a:normAutofit/>
          </a:bodyPr>
          <a:lstStyle/>
          <a:p>
            <a:pPr>
              <a:lnSpc>
                <a:spcPct val="120000"/>
              </a:lnSpc>
              <a:spcAft>
                <a:spcPts val="600"/>
              </a:spcAft>
            </a:pPr>
            <a:r>
              <a:rPr lang="en-US" sz="1400" b="1" dirty="0">
                <a:solidFill>
                  <a:schemeClr val="accent2"/>
                </a:solidFill>
                <a:latin typeface="Lato" panose="020F0502020204030203" pitchFamily="34" charset="77"/>
              </a:rPr>
              <a:t>Action 1: </a:t>
            </a:r>
            <a:r>
              <a:rPr lang="en-US" sz="1400" dirty="0">
                <a:latin typeface="Lato" panose="020F0502020204030203" pitchFamily="34" charset="77"/>
              </a:rPr>
              <a:t>open the application (assuming that the user is already logged in) </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1: </a:t>
            </a:r>
            <a:r>
              <a:rPr lang="en-US" sz="1400" dirty="0">
                <a:latin typeface="Lato" panose="020F0502020204030203" pitchFamily="34" charset="77"/>
              </a:rPr>
              <a:t>homepage is opened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2: </a:t>
            </a:r>
            <a:r>
              <a:rPr lang="en-US" sz="1400" dirty="0">
                <a:latin typeface="Lato" panose="020F0502020204030203" pitchFamily="34" charset="77"/>
              </a:rPr>
              <a:t>tap on a movie from “popular movies” section </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2: </a:t>
            </a:r>
            <a:r>
              <a:rPr lang="en-US" sz="1400" dirty="0">
                <a:latin typeface="Lato" panose="020F0502020204030203" pitchFamily="34" charset="77"/>
              </a:rPr>
              <a:t>the movies page is displayed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3: </a:t>
            </a:r>
            <a:r>
              <a:rPr lang="en-US" sz="1400" dirty="0">
                <a:latin typeface="Lato" panose="020F0502020204030203" pitchFamily="34" charset="77"/>
              </a:rPr>
              <a:t>tap on the “+” button</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3: </a:t>
            </a:r>
            <a:r>
              <a:rPr lang="en-US" sz="1400" dirty="0">
                <a:latin typeface="Lato" panose="020F0502020204030203" pitchFamily="34" charset="77"/>
              </a:rPr>
              <a:t>lists’ popup is displayed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4: </a:t>
            </a:r>
            <a:r>
              <a:rPr lang="en-US" sz="1400" dirty="0">
                <a:latin typeface="Lato" panose="020F0502020204030203" pitchFamily="34" charset="77"/>
              </a:rPr>
              <a:t>tap on watchlist</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4: </a:t>
            </a:r>
            <a:r>
              <a:rPr lang="en-US" sz="1400" dirty="0">
                <a:latin typeface="Lato" panose="020F0502020204030203" pitchFamily="34" charset="77"/>
              </a:rPr>
              <a:t>the movie is added to watchlist </a:t>
            </a:r>
          </a:p>
          <a:p>
            <a:pPr>
              <a:lnSpc>
                <a:spcPct val="120000"/>
              </a:lnSpc>
              <a:spcAft>
                <a:spcPts val="600"/>
              </a:spcAft>
            </a:pPr>
            <a:endParaRPr lang="en-US" sz="1600" dirty="0">
              <a:latin typeface="Lato" panose="020F0502020204030203" pitchFamily="34" charset="77"/>
            </a:endParaRP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a:solidFill>
                  <a:srgbClr val="FFFFFF"/>
                </a:solidFill>
                <a:latin typeface="Pattaya" pitchFamily="2" charset="-34"/>
                <a:cs typeface="Pattaya" pitchFamily="2" charset="-34"/>
              </a:rPr>
              <a:t>Cognitive </a:t>
            </a:r>
            <a:r>
              <a:rPr lang="it-IT" altLang="it-IT" sz="5400" dirty="0" err="1">
                <a:solidFill>
                  <a:srgbClr val="FFFFFF"/>
                </a:solidFill>
                <a:latin typeface="Pattaya" pitchFamily="2" charset="-34"/>
                <a:cs typeface="Pattaya" pitchFamily="2" charset="-34"/>
              </a:rPr>
              <a:t>Walkthrough</a:t>
            </a:r>
            <a:r>
              <a:rPr lang="it-IT" altLang="it-IT" sz="5400" dirty="0">
                <a:solidFill>
                  <a:srgbClr val="FFFFFF"/>
                </a:solidFill>
                <a:latin typeface="Pattaya" pitchFamily="2" charset="-34"/>
                <a:cs typeface="Pattaya" pitchFamily="2" charset="-34"/>
              </a:rPr>
              <a:t> </a:t>
            </a:r>
            <a:endParaRPr lang="en-US" altLang="it-IT" sz="5400" dirty="0">
              <a:solidFill>
                <a:schemeClr val="accent2"/>
              </a:solidFill>
              <a:latin typeface="Pattaya" pitchFamily="2" charset="-34"/>
              <a:cs typeface="Pattaya" pitchFamily="2" charset="-34"/>
            </a:endParaRPr>
          </a:p>
        </p:txBody>
      </p:sp>
      <p:sp>
        <p:nvSpPr>
          <p:cNvPr id="5" name="CasellaDiTesto 4">
            <a:extLst>
              <a:ext uri="{FF2B5EF4-FFF2-40B4-BE49-F238E27FC236}">
                <a16:creationId xmlns:a16="http://schemas.microsoft.com/office/drawing/2014/main" id="{A849B719-3FDC-034F-B69A-CBD8BB88B442}"/>
              </a:ext>
            </a:extLst>
          </p:cNvPr>
          <p:cNvSpPr txBox="1"/>
          <p:nvPr/>
        </p:nvSpPr>
        <p:spPr>
          <a:xfrm>
            <a:off x="835151" y="1477995"/>
            <a:ext cx="10002253"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2: </a:t>
            </a:r>
            <a:r>
              <a:rPr lang="en-US" i="1" dirty="0">
                <a:solidFill>
                  <a:schemeClr val="bg1"/>
                </a:solidFill>
                <a:latin typeface="Lato" panose="020F0502020204030203" pitchFamily="34" charset="77"/>
              </a:rPr>
              <a:t>Add a popular movie to the watchlist. </a:t>
            </a:r>
          </a:p>
        </p:txBody>
      </p:sp>
      <p:pic>
        <p:nvPicPr>
          <p:cNvPr id="10" name="Immagine 9">
            <a:extLst>
              <a:ext uri="{FF2B5EF4-FFF2-40B4-BE49-F238E27FC236}">
                <a16:creationId xmlns:a16="http://schemas.microsoft.com/office/drawing/2014/main" id="{88082755-E4B6-7D48-9447-3B93A58D1DDE}"/>
              </a:ext>
            </a:extLst>
          </p:cNvPr>
          <p:cNvPicPr>
            <a:picLocks noChangeAspect="1"/>
          </p:cNvPicPr>
          <p:nvPr/>
        </p:nvPicPr>
        <p:blipFill>
          <a:blip r:embed="rId2"/>
          <a:srcRect/>
          <a:stretch/>
        </p:blipFill>
        <p:spPr>
          <a:xfrm>
            <a:off x="6845980" y="2914196"/>
            <a:ext cx="5012575" cy="2969232"/>
          </a:xfrm>
          <a:prstGeom prst="rect">
            <a:avLst/>
          </a:prstGeom>
        </p:spPr>
      </p:pic>
    </p:spTree>
    <p:extLst>
      <p:ext uri="{BB962C8B-B14F-4D97-AF65-F5344CB8AC3E}">
        <p14:creationId xmlns:p14="http://schemas.microsoft.com/office/powerpoint/2010/main" val="567891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1</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BBAEE76B-7D2A-BB4C-935F-2845B7550701}"/>
              </a:ext>
            </a:extLst>
          </p:cNvPr>
          <p:cNvSpPr txBox="1"/>
          <p:nvPr/>
        </p:nvSpPr>
        <p:spPr>
          <a:xfrm>
            <a:off x="838200" y="2055813"/>
            <a:ext cx="10684764" cy="582646"/>
          </a:xfrm>
          <a:prstGeom prst="rect">
            <a:avLst/>
          </a:prstGeom>
        </p:spPr>
        <p:txBody>
          <a:bodyPr vert="horz" lIns="91440" tIns="45720" rIns="91440" bIns="45720" rtlCol="0">
            <a:normAutofit fontScale="85000" lnSpcReduction="20000"/>
          </a:bodyPr>
          <a:lstStyle/>
          <a:p>
            <a:pPr algn="just">
              <a:lnSpc>
                <a:spcPct val="110000"/>
              </a:lnSpc>
              <a:spcAft>
                <a:spcPts val="600"/>
              </a:spcAft>
            </a:pPr>
            <a:r>
              <a:rPr lang="en-US" dirty="0">
                <a:latin typeface="Lato" panose="020F0502020204030203" pitchFamily="34" charset="77"/>
              </a:rPr>
              <a:t>After prototype 0, we have realized Prototype 1 as a real system through </a:t>
            </a:r>
            <a:r>
              <a:rPr lang="en-US" b="1" dirty="0">
                <a:latin typeface="Lato" panose="020F0502020204030203" pitchFamily="34" charset="77"/>
              </a:rPr>
              <a:t>Flutter framework </a:t>
            </a:r>
            <a:r>
              <a:rPr lang="en-US" dirty="0">
                <a:latin typeface="Lato" panose="020F0502020204030203" pitchFamily="34" charset="77"/>
              </a:rPr>
              <a:t>and </a:t>
            </a:r>
            <a:r>
              <a:rPr lang="en-US" b="1" dirty="0">
                <a:latin typeface="Lato" panose="020F0502020204030203" pitchFamily="34" charset="77"/>
              </a:rPr>
              <a:t>Dart programming language</a:t>
            </a:r>
            <a:r>
              <a:rPr lang="en-US" dirty="0">
                <a:latin typeface="Lato" panose="020F0502020204030203" pitchFamily="34" charset="77"/>
              </a:rPr>
              <a:t>, both on </a:t>
            </a:r>
            <a:r>
              <a:rPr lang="en-US" b="1" dirty="0">
                <a:latin typeface="Lato" panose="020F0502020204030203" pitchFamily="34" charset="77"/>
              </a:rPr>
              <a:t>Android</a:t>
            </a:r>
            <a:r>
              <a:rPr lang="en-US" dirty="0">
                <a:latin typeface="Lato" panose="020F0502020204030203" pitchFamily="34" charset="77"/>
              </a:rPr>
              <a:t> and </a:t>
            </a:r>
            <a:r>
              <a:rPr lang="en-US" b="1" dirty="0">
                <a:latin typeface="Lato" panose="020F0502020204030203" pitchFamily="34" charset="77"/>
              </a:rPr>
              <a:t>iOS</a:t>
            </a:r>
            <a:r>
              <a:rPr lang="en-US" dirty="0">
                <a:latin typeface="Lato" panose="020F0502020204030203" pitchFamily="34" charset="77"/>
              </a:rPr>
              <a:t> operating systems,</a:t>
            </a:r>
            <a:r>
              <a:rPr lang="en-US" b="1" dirty="0">
                <a:latin typeface="Lato" panose="020F0502020204030203" pitchFamily="34" charset="77"/>
              </a:rPr>
              <a:t>  </a:t>
            </a:r>
            <a:r>
              <a:rPr lang="en-US" dirty="0">
                <a:latin typeface="Lato" panose="020F0502020204030203" pitchFamily="34" charset="77"/>
              </a:rPr>
              <a:t>by also making corrections based on expert evaluation</a:t>
            </a:r>
            <a:r>
              <a:rPr lang="en-US" b="1" dirty="0">
                <a:latin typeface="Lato" panose="020F0502020204030203" pitchFamily="34" charset="77"/>
              </a:rPr>
              <a:t>.</a:t>
            </a:r>
            <a:endParaRPr lang="en-US" dirty="0">
              <a:latin typeface="Lato" panose="020F0502020204030203" pitchFamily="34" charset="77"/>
            </a:endParaRPr>
          </a:p>
          <a:p>
            <a:pPr algn="just">
              <a:lnSpc>
                <a:spcPct val="90000"/>
              </a:lnSpc>
              <a:spcAft>
                <a:spcPts val="600"/>
              </a:spcAft>
            </a:pPr>
            <a:endParaRPr lang="en-US" dirty="0">
              <a:latin typeface="Lato" panose="020F0502020204030203" pitchFamily="34" charset="77"/>
            </a:endParaRPr>
          </a:p>
        </p:txBody>
      </p:sp>
      <p:pic>
        <p:nvPicPr>
          <p:cNvPr id="15" name="Immagine 8" descr="Immagine che contiene testo&#10;&#10;Descrizione generata automaticamente">
            <a:extLst>
              <a:ext uri="{FF2B5EF4-FFF2-40B4-BE49-F238E27FC236}">
                <a16:creationId xmlns:a16="http://schemas.microsoft.com/office/drawing/2014/main" id="{4637698D-4E61-4C49-B635-47BAB4E5F7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44132"/>
            <a:ext cx="1663613" cy="36000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 name="Immagine 13">
            <a:extLst>
              <a:ext uri="{FF2B5EF4-FFF2-40B4-BE49-F238E27FC236}">
                <a16:creationId xmlns:a16="http://schemas.microsoft.com/office/drawing/2014/main" id="{CCBE2E93-0D75-DC44-9711-DDBA1D8093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3585" y="2942232"/>
            <a:ext cx="1663417" cy="3598863"/>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 name="Immagine 13">
            <a:extLst>
              <a:ext uri="{FF2B5EF4-FFF2-40B4-BE49-F238E27FC236}">
                <a16:creationId xmlns:a16="http://schemas.microsoft.com/office/drawing/2014/main" id="{69A63161-8BC4-ED4B-AD55-065EF277F0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48775" y="2941095"/>
            <a:ext cx="1663613" cy="3600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 name="Immagine 13">
            <a:extLst>
              <a:ext uri="{FF2B5EF4-FFF2-40B4-BE49-F238E27FC236}">
                <a16:creationId xmlns:a16="http://schemas.microsoft.com/office/drawing/2014/main" id="{64887E5E-E29F-2D4D-8C0E-42907A3DC85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9927" y="2941095"/>
            <a:ext cx="1663873" cy="3600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 name="Immagine 18">
            <a:extLst>
              <a:ext uri="{FF2B5EF4-FFF2-40B4-BE49-F238E27FC236}">
                <a16:creationId xmlns:a16="http://schemas.microsoft.com/office/drawing/2014/main" id="{86B13520-9348-6647-974A-C3CD3E31F6A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19543" y="2948229"/>
            <a:ext cx="1663229" cy="3600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500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ttangolo 10">
            <a:extLst>
              <a:ext uri="{FF2B5EF4-FFF2-40B4-BE49-F238E27FC236}">
                <a16:creationId xmlns:a16="http://schemas.microsoft.com/office/drawing/2014/main" id="{D87112C1-9158-3F4C-B896-59B58793B90A}"/>
              </a:ext>
            </a:extLst>
          </p:cNvPr>
          <p:cNvSpPr/>
          <p:nvPr/>
        </p:nvSpPr>
        <p:spPr>
          <a:xfrm>
            <a:off x="838200" y="2270665"/>
            <a:ext cx="4964400" cy="4290633"/>
          </a:xfrm>
          <a:prstGeom prst="rect">
            <a:avLst/>
          </a:prstGeom>
        </p:spPr>
        <p:txBody>
          <a:bodyPr vert="horz" lIns="91440" tIns="45720" rIns="91440" bIns="45720" rtlCol="0">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Task 1: </a:t>
            </a:r>
            <a:br>
              <a:rPr lang="en-US" sz="1300" b="1" dirty="0">
                <a:solidFill>
                  <a:schemeClr val="accent2"/>
                </a:solidFill>
                <a:latin typeface="Lato" panose="020F0502020204030203" pitchFamily="34" charset="77"/>
              </a:rPr>
            </a:br>
            <a:r>
              <a:rPr lang="en-US" sz="1300" i="1" dirty="0">
                <a:latin typeface="Lato" panose="020F0502020204030203" pitchFamily="34" charset="77"/>
              </a:rPr>
              <a:t>Recently a lot of people are talking about the new Disney’s movie called ”Luca”. So, in order to understand the reason behind that, you would like to read its plot. After having noticed that the plot is interesting, you would like to add that movie into your ”Watchlist” in order to watch it in future. </a:t>
            </a:r>
          </a:p>
          <a:p>
            <a:pPr>
              <a:lnSpc>
                <a:spcPct val="120000"/>
              </a:lnSpc>
              <a:spcAft>
                <a:spcPts val="600"/>
              </a:spcAft>
              <a:tabLst>
                <a:tab pos="571500" algn="l"/>
              </a:tabLst>
            </a:pPr>
            <a:endParaRPr lang="en-US" sz="1300" b="1" dirty="0">
              <a:solidFill>
                <a:schemeClr val="accent2"/>
              </a:solidFill>
              <a:latin typeface="Lato" panose="020F0502020204030203" pitchFamily="34" charset="77"/>
            </a:endParaRPr>
          </a:p>
          <a:p>
            <a:pPr>
              <a:lnSpc>
                <a:spcPct val="120000"/>
              </a:lnSpc>
              <a:spcAft>
                <a:spcPts val="600"/>
              </a:spcAft>
              <a:tabLst>
                <a:tab pos="571500" algn="l"/>
              </a:tabLst>
            </a:pPr>
            <a:r>
              <a:rPr lang="en-US" sz="1300" b="1" dirty="0">
                <a:solidFill>
                  <a:schemeClr val="accent2"/>
                </a:solidFill>
                <a:latin typeface="Lato" panose="020F0502020204030203" pitchFamily="34" charset="77"/>
              </a:rPr>
              <a:t>Task 2: </a:t>
            </a:r>
            <a:br>
              <a:rPr lang="en-US" sz="1300" b="1" dirty="0">
                <a:solidFill>
                  <a:schemeClr val="accent2"/>
                </a:solidFill>
                <a:latin typeface="Lato" panose="020F0502020204030203" pitchFamily="34" charset="77"/>
              </a:rPr>
            </a:br>
            <a:r>
              <a:rPr lang="en-US" sz="1300" i="1" dirty="0">
                <a:latin typeface="Lato" panose="020F0502020204030203" pitchFamily="34" charset="77"/>
              </a:rPr>
              <a:t>After having watched the movie ”Luca”, you would like to leave a review about this movie and add it to your ”Already Watched” list. </a:t>
            </a:r>
            <a:br>
              <a:rPr lang="en-US" sz="1300" i="1" dirty="0">
                <a:latin typeface="Lato" panose="020F0502020204030203" pitchFamily="34" charset="77"/>
              </a:rPr>
            </a:br>
            <a:endParaRPr lang="en-US" sz="1300" i="1" dirty="0">
              <a:latin typeface="Lato" panose="020F0502020204030203" pitchFamily="34" charset="77"/>
            </a:endParaRPr>
          </a:p>
          <a:p>
            <a:pPr>
              <a:lnSpc>
                <a:spcPct val="120000"/>
              </a:lnSpc>
              <a:spcAft>
                <a:spcPts val="600"/>
              </a:spcAft>
              <a:tabLst>
                <a:tab pos="571500" algn="l"/>
              </a:tabLst>
            </a:pPr>
            <a:r>
              <a:rPr lang="en-US" sz="1300" b="1" dirty="0">
                <a:solidFill>
                  <a:schemeClr val="accent2"/>
                </a:solidFill>
                <a:latin typeface="Lato" panose="020F0502020204030203" pitchFamily="34" charset="77"/>
              </a:rPr>
              <a:t>Task 3: </a:t>
            </a:r>
            <a:br>
              <a:rPr lang="en-US" sz="1300" b="1" dirty="0">
                <a:solidFill>
                  <a:schemeClr val="accent2"/>
                </a:solidFill>
                <a:latin typeface="Lato" panose="020F0502020204030203" pitchFamily="34" charset="77"/>
              </a:rPr>
            </a:br>
            <a:r>
              <a:rPr lang="en-US" sz="1300" i="1" dirty="0">
                <a:latin typeface="Lato" panose="020F0502020204030203" pitchFamily="34" charset="77"/>
              </a:rPr>
              <a:t>You really liked the movie ”The lord of the rings: the fellowship of the ring” and you would know who is the movie director and which other movies he has directed. After having done this search, you would like to go back to the search page in order to do other searches. </a:t>
            </a:r>
            <a:endParaRPr lang="en-US" sz="1300" b="1" dirty="0">
              <a:solidFill>
                <a:schemeClr val="accent2"/>
              </a:solidFill>
              <a:latin typeface="Lato" panose="020F0502020204030203" pitchFamily="34" charset="77"/>
            </a:endParaRP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err="1">
                <a:solidFill>
                  <a:srgbClr val="FFFFFF"/>
                </a:solidFill>
                <a:latin typeface="Pattaya" pitchFamily="2" charset="-34"/>
                <a:cs typeface="Pattaya" pitchFamily="2" charset="-34"/>
              </a:rPr>
              <a:t>Think</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Aloud</a:t>
            </a:r>
            <a:endParaRPr lang="en-US" altLang="it-IT" sz="5400" dirty="0">
              <a:solidFill>
                <a:schemeClr val="accent2"/>
              </a:solidFill>
              <a:latin typeface="Pattaya" pitchFamily="2" charset="-34"/>
              <a:cs typeface="Pattaya" pitchFamily="2" charset="-34"/>
            </a:endParaRPr>
          </a:p>
        </p:txBody>
      </p:sp>
      <p:sp>
        <p:nvSpPr>
          <p:cNvPr id="7" name="Rettangolo 6">
            <a:extLst>
              <a:ext uri="{FF2B5EF4-FFF2-40B4-BE49-F238E27FC236}">
                <a16:creationId xmlns:a16="http://schemas.microsoft.com/office/drawing/2014/main" id="{ACCE3D1D-79CE-6140-B305-8B7D463CF5BD}"/>
              </a:ext>
            </a:extLst>
          </p:cNvPr>
          <p:cNvSpPr/>
          <p:nvPr/>
        </p:nvSpPr>
        <p:spPr>
          <a:xfrm>
            <a:off x="7713726" y="2409961"/>
            <a:ext cx="4038600" cy="1080838"/>
          </a:xfrm>
          <a:prstGeom prst="rect">
            <a:avLst/>
          </a:prstGeom>
        </p:spPr>
        <p:txBody>
          <a:bodyPr vert="horz" lIns="91440" tIns="45720" rIns="91440" bIns="45720" rtlCol="0" anchor="ctr">
            <a:normAutofit lnSpcReduction="10000"/>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Issue: </a:t>
            </a:r>
          </a:p>
          <a:p>
            <a:pPr>
              <a:lnSpc>
                <a:spcPct val="120000"/>
              </a:lnSpc>
              <a:spcAft>
                <a:spcPts val="600"/>
              </a:spcAft>
              <a:tabLst>
                <a:tab pos="571500" algn="l"/>
                <a:tab pos="1281113" algn="l"/>
              </a:tabLst>
            </a:pPr>
            <a:r>
              <a:rPr lang="en-US" sz="1300" i="1" dirty="0">
                <a:latin typeface="Lato" panose="020F0502020204030203" pitchFamily="34" charset="77"/>
              </a:rPr>
              <a:t>S</a:t>
            </a:r>
            <a:r>
              <a:rPr lang="en-US" sz="1300" dirty="0">
                <a:latin typeface="Lato" panose="020F0502020204030203" pitchFamily="34" charset="77"/>
              </a:rPr>
              <a:t>ome users tried to tap on the three dots at the end of the plot instead the “View more” button, in order to read the entire plot. </a:t>
            </a:r>
            <a:endParaRPr lang="en-US" sz="1300" b="1" dirty="0">
              <a:solidFill>
                <a:schemeClr val="accent2"/>
              </a:solidFill>
              <a:latin typeface="Lato" panose="020F0502020204030203" pitchFamily="34" charset="77"/>
            </a:endParaRPr>
          </a:p>
        </p:txBody>
      </p:sp>
      <p:sp>
        <p:nvSpPr>
          <p:cNvPr id="12" name="Freccia destra 9">
            <a:extLst>
              <a:ext uri="{FF2B5EF4-FFF2-40B4-BE49-F238E27FC236}">
                <a16:creationId xmlns:a16="http://schemas.microsoft.com/office/drawing/2014/main" id="{84CD36EA-A92D-C84E-B0DF-CC26A5D16FDD}"/>
              </a:ext>
            </a:extLst>
          </p:cNvPr>
          <p:cNvSpPr>
            <a:spLocks noChangeArrowheads="1"/>
          </p:cNvSpPr>
          <p:nvPr/>
        </p:nvSpPr>
        <p:spPr bwMode="auto">
          <a:xfrm>
            <a:off x="6389403" y="2626348"/>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
        <p:nvSpPr>
          <p:cNvPr id="18" name="Rettangolo 17">
            <a:extLst>
              <a:ext uri="{FF2B5EF4-FFF2-40B4-BE49-F238E27FC236}">
                <a16:creationId xmlns:a16="http://schemas.microsoft.com/office/drawing/2014/main" id="{E71C83D1-7AB7-2946-9032-A98CABA95443}"/>
              </a:ext>
            </a:extLst>
          </p:cNvPr>
          <p:cNvSpPr/>
          <p:nvPr/>
        </p:nvSpPr>
        <p:spPr>
          <a:xfrm>
            <a:off x="7713726" y="4010513"/>
            <a:ext cx="4038600" cy="1080838"/>
          </a:xfrm>
          <a:prstGeom prst="rect">
            <a:avLst/>
          </a:prstGeom>
        </p:spPr>
        <p:txBody>
          <a:bodyPr vert="horz" lIns="91440" tIns="45720" rIns="91440" bIns="45720" rtlCol="0" anchor="ctr">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No issue</a:t>
            </a:r>
          </a:p>
        </p:txBody>
      </p:sp>
      <p:sp>
        <p:nvSpPr>
          <p:cNvPr id="19" name="Freccia destra 9">
            <a:extLst>
              <a:ext uri="{FF2B5EF4-FFF2-40B4-BE49-F238E27FC236}">
                <a16:creationId xmlns:a16="http://schemas.microsoft.com/office/drawing/2014/main" id="{B6AE255C-ECE5-AD45-BD95-0E742B55DF45}"/>
              </a:ext>
            </a:extLst>
          </p:cNvPr>
          <p:cNvSpPr>
            <a:spLocks noChangeArrowheads="1"/>
          </p:cNvSpPr>
          <p:nvPr/>
        </p:nvSpPr>
        <p:spPr bwMode="auto">
          <a:xfrm>
            <a:off x="6389403" y="4226900"/>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
        <p:nvSpPr>
          <p:cNvPr id="20" name="Rettangolo 19">
            <a:extLst>
              <a:ext uri="{FF2B5EF4-FFF2-40B4-BE49-F238E27FC236}">
                <a16:creationId xmlns:a16="http://schemas.microsoft.com/office/drawing/2014/main" id="{C1B13999-D548-1F43-9754-2C81FDE5FD36}"/>
              </a:ext>
            </a:extLst>
          </p:cNvPr>
          <p:cNvSpPr/>
          <p:nvPr/>
        </p:nvSpPr>
        <p:spPr>
          <a:xfrm>
            <a:off x="7713725" y="5287033"/>
            <a:ext cx="4038600" cy="1080838"/>
          </a:xfrm>
          <a:prstGeom prst="rect">
            <a:avLst/>
          </a:prstGeom>
        </p:spPr>
        <p:txBody>
          <a:bodyPr vert="horz" lIns="91440" tIns="45720" rIns="91440" bIns="45720" rtlCol="0" anchor="ctr">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No issue</a:t>
            </a:r>
          </a:p>
        </p:txBody>
      </p:sp>
      <p:sp>
        <p:nvSpPr>
          <p:cNvPr id="21" name="Freccia destra 9">
            <a:extLst>
              <a:ext uri="{FF2B5EF4-FFF2-40B4-BE49-F238E27FC236}">
                <a16:creationId xmlns:a16="http://schemas.microsoft.com/office/drawing/2014/main" id="{BE1774A6-5F0A-7F42-ACF8-A937A5600372}"/>
              </a:ext>
            </a:extLst>
          </p:cNvPr>
          <p:cNvSpPr>
            <a:spLocks noChangeArrowheads="1"/>
          </p:cNvSpPr>
          <p:nvPr/>
        </p:nvSpPr>
        <p:spPr bwMode="auto">
          <a:xfrm>
            <a:off x="6389402" y="5503420"/>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Tree>
    <p:extLst>
      <p:ext uri="{BB962C8B-B14F-4D97-AF65-F5344CB8AC3E}">
        <p14:creationId xmlns:p14="http://schemas.microsoft.com/office/powerpoint/2010/main" val="4171984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1171074" y="1396686"/>
            <a:ext cx="3240506" cy="40646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it-IT" kern="1200" dirty="0">
                <a:solidFill>
                  <a:srgbClr val="FFFFFF"/>
                </a:solidFill>
                <a:latin typeface="Pattaya" pitchFamily="2" charset="-34"/>
                <a:cs typeface="Pattaya" pitchFamily="2" charset="-34"/>
              </a:rPr>
              <a:t>Interviews</a:t>
            </a:r>
          </a:p>
        </p:txBody>
      </p:sp>
      <p:sp>
        <p:nvSpPr>
          <p:cNvPr id="37" name="Arc 36">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ttangolo 8">
            <a:extLst>
              <a:ext uri="{FF2B5EF4-FFF2-40B4-BE49-F238E27FC236}">
                <a16:creationId xmlns:a16="http://schemas.microsoft.com/office/drawing/2014/main" id="{7DFCB6EA-4863-B843-90FB-97BB18F6A81F}"/>
              </a:ext>
            </a:extLst>
          </p:cNvPr>
          <p:cNvSpPr/>
          <p:nvPr/>
        </p:nvSpPr>
        <p:spPr>
          <a:xfrm>
            <a:off x="5370153" y="1803688"/>
            <a:ext cx="5536397" cy="3935281"/>
          </a:xfrm>
          <a:prstGeom prst="rect">
            <a:avLst/>
          </a:prstGeom>
        </p:spPr>
        <p:txBody>
          <a:bodyPr vert="horz" lIns="91440" tIns="45720" rIns="91440" bIns="45720" rtlCol="0">
            <a:normAutofit/>
          </a:bodyPr>
          <a:lstStyle/>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Search between movies and persons should be separated. </a:t>
            </a:r>
          </a:p>
          <a:p>
            <a:pPr marL="285750" indent="-228600">
              <a:lnSpc>
                <a:spcPct val="90000"/>
              </a:lnSpc>
              <a:spcAft>
                <a:spcPts val="600"/>
              </a:spcAft>
              <a:buClr>
                <a:schemeClr val="accent2"/>
              </a:buClr>
              <a:buFont typeface="Arial" panose="020B0604020202020204" pitchFamily="34" charset="0"/>
              <a:buChar char="•"/>
            </a:pPr>
            <a:endParaRPr lang="en-US" dirty="0">
              <a:latin typeface="Lato" panose="020F0502020204030203" pitchFamily="34" charset="77"/>
            </a:endParaRPr>
          </a:p>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On person search results they would prefer to have specified whether a person is an actor or a movie director. </a:t>
            </a:r>
          </a:p>
          <a:p>
            <a:pPr marL="285750" indent="-228600">
              <a:lnSpc>
                <a:spcPct val="90000"/>
              </a:lnSpc>
              <a:spcAft>
                <a:spcPts val="600"/>
              </a:spcAft>
              <a:buClr>
                <a:schemeClr val="accent2"/>
              </a:buClr>
              <a:buFont typeface="Arial" panose="020B0604020202020204" pitchFamily="34" charset="0"/>
              <a:buChar char="•"/>
            </a:pPr>
            <a:endParaRPr lang="en-US" dirty="0">
              <a:latin typeface="Lato" panose="020F0502020204030203" pitchFamily="34" charset="77"/>
            </a:endParaRPr>
          </a:p>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On the “Movie info” page they would prefer to have specified who is the character that a certain actor plays in that movie. </a:t>
            </a:r>
          </a:p>
        </p:txBody>
      </p:sp>
    </p:spTree>
    <p:extLst>
      <p:ext uri="{BB962C8B-B14F-4D97-AF65-F5344CB8AC3E}">
        <p14:creationId xmlns:p14="http://schemas.microsoft.com/office/powerpoint/2010/main" val="246411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err="1">
                <a:solidFill>
                  <a:srgbClr val="FFFFFF"/>
                </a:solidFill>
                <a:latin typeface="Pattaya" pitchFamily="2" charset="-34"/>
                <a:cs typeface="Pattaya" pitchFamily="2" charset="-34"/>
              </a:rPr>
              <a:t>Controlled</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experiment</a:t>
            </a:r>
            <a:endParaRPr lang="en-US" altLang="it-IT" sz="5400" dirty="0">
              <a:solidFill>
                <a:schemeClr val="accent2"/>
              </a:solidFill>
              <a:latin typeface="Pattaya" pitchFamily="2" charset="-34"/>
              <a:cs typeface="Pattaya" pitchFamily="2" charset="-34"/>
            </a:endParaRPr>
          </a:p>
        </p:txBody>
      </p:sp>
      <p:grpSp>
        <p:nvGrpSpPr>
          <p:cNvPr id="8" name="Gruppo 7">
            <a:extLst>
              <a:ext uri="{FF2B5EF4-FFF2-40B4-BE49-F238E27FC236}">
                <a16:creationId xmlns:a16="http://schemas.microsoft.com/office/drawing/2014/main" id="{37DC53A4-703A-2948-A741-C5C732B87846}"/>
              </a:ext>
            </a:extLst>
          </p:cNvPr>
          <p:cNvGrpSpPr/>
          <p:nvPr/>
        </p:nvGrpSpPr>
        <p:grpSpPr>
          <a:xfrm>
            <a:off x="947889" y="2708380"/>
            <a:ext cx="3946869" cy="3965124"/>
            <a:chOff x="838200" y="2348162"/>
            <a:chExt cx="3946869" cy="3965124"/>
          </a:xfrm>
        </p:grpSpPr>
        <p:pic>
          <p:nvPicPr>
            <p:cNvPr id="3" name="Immagine 2" descr="Immagine che contiene testo&#10;&#10;Descrizione generata automaticamente">
              <a:extLst>
                <a:ext uri="{FF2B5EF4-FFF2-40B4-BE49-F238E27FC236}">
                  <a16:creationId xmlns:a16="http://schemas.microsoft.com/office/drawing/2014/main" id="{CA3F50AF-C88A-3C41-B280-5BEF05593DDB}"/>
                </a:ext>
              </a:extLst>
            </p:cNvPr>
            <p:cNvPicPr>
              <a:picLocks noChangeAspect="1"/>
            </p:cNvPicPr>
            <p:nvPr/>
          </p:nvPicPr>
          <p:blipFill>
            <a:blip r:embed="rId2"/>
            <a:stretch>
              <a:fillRect/>
            </a:stretch>
          </p:blipFill>
          <p:spPr>
            <a:xfrm>
              <a:off x="838200" y="2348162"/>
              <a:ext cx="1669321" cy="3600000"/>
            </a:xfrm>
            <a:prstGeom prst="rect">
              <a:avLst/>
            </a:prstGeom>
          </p:spPr>
        </p:pic>
        <p:sp>
          <p:nvSpPr>
            <p:cNvPr id="16" name="Rettangolo 15">
              <a:extLst>
                <a:ext uri="{FF2B5EF4-FFF2-40B4-BE49-F238E27FC236}">
                  <a16:creationId xmlns:a16="http://schemas.microsoft.com/office/drawing/2014/main" id="{EF723E88-E3B6-E048-AA65-63889801FBBC}"/>
                </a:ext>
              </a:extLst>
            </p:cNvPr>
            <p:cNvSpPr/>
            <p:nvPr/>
          </p:nvSpPr>
          <p:spPr>
            <a:xfrm>
              <a:off x="838200" y="5982527"/>
              <a:ext cx="1669321" cy="330759"/>
            </a:xfrm>
            <a:prstGeom prst="rect">
              <a:avLst/>
            </a:prstGeom>
          </p:spPr>
          <p:txBody>
            <a:bodyPr vert="horz" lIns="91440" tIns="45720" rIns="91440" bIns="45720" rtlCol="0">
              <a:normAutofit/>
            </a:bodyPr>
            <a:lstStyle/>
            <a:p>
              <a:pPr algn="ctr">
                <a:lnSpc>
                  <a:spcPct val="120000"/>
                </a:lnSpc>
                <a:spcAft>
                  <a:spcPts val="600"/>
                </a:spcAft>
                <a:tabLst>
                  <a:tab pos="571500" algn="l"/>
                  <a:tab pos="1281113" algn="l"/>
                </a:tabLst>
              </a:pPr>
              <a:r>
                <a:rPr lang="en-US" sz="1300" b="1" dirty="0">
                  <a:latin typeface="Lato" panose="020F0502020204030203" pitchFamily="34" charset="77"/>
                </a:rPr>
                <a:t>Version 1 - </a:t>
              </a:r>
              <a:r>
                <a:rPr lang="en-US" sz="1300" dirty="0">
                  <a:latin typeface="Lato" panose="020F0502020204030203" pitchFamily="34" charset="77"/>
                </a:rPr>
                <a:t>Tab bar</a:t>
              </a:r>
            </a:p>
          </p:txBody>
        </p:sp>
        <p:pic>
          <p:nvPicPr>
            <p:cNvPr id="5" name="Immagine 4" descr="Immagine che contiene testo&#10;&#10;Descrizione generata automaticamente">
              <a:extLst>
                <a:ext uri="{FF2B5EF4-FFF2-40B4-BE49-F238E27FC236}">
                  <a16:creationId xmlns:a16="http://schemas.microsoft.com/office/drawing/2014/main" id="{021B2398-1727-DD45-9251-4FCED2FF9135}"/>
                </a:ext>
              </a:extLst>
            </p:cNvPr>
            <p:cNvPicPr>
              <a:picLocks noChangeAspect="1"/>
            </p:cNvPicPr>
            <p:nvPr/>
          </p:nvPicPr>
          <p:blipFill>
            <a:blip r:embed="rId3"/>
            <a:stretch>
              <a:fillRect/>
            </a:stretch>
          </p:blipFill>
          <p:spPr>
            <a:xfrm>
              <a:off x="3115748" y="2348162"/>
              <a:ext cx="1669321" cy="3600000"/>
            </a:xfrm>
            <a:prstGeom prst="rect">
              <a:avLst/>
            </a:prstGeom>
          </p:spPr>
        </p:pic>
        <p:sp>
          <p:nvSpPr>
            <p:cNvPr id="23" name="Rettangolo 22">
              <a:extLst>
                <a:ext uri="{FF2B5EF4-FFF2-40B4-BE49-F238E27FC236}">
                  <a16:creationId xmlns:a16="http://schemas.microsoft.com/office/drawing/2014/main" id="{0001FF14-6A13-E14F-8432-F374E36A3183}"/>
                </a:ext>
              </a:extLst>
            </p:cNvPr>
            <p:cNvSpPr/>
            <p:nvPr/>
          </p:nvSpPr>
          <p:spPr>
            <a:xfrm>
              <a:off x="3115748" y="5982808"/>
              <a:ext cx="1669321" cy="330478"/>
            </a:xfrm>
            <a:prstGeom prst="rect">
              <a:avLst/>
            </a:prstGeom>
          </p:spPr>
          <p:txBody>
            <a:bodyPr vert="horz" lIns="91440" tIns="45720" rIns="91440" bIns="45720" rtlCol="0">
              <a:normAutofit fontScale="92500"/>
            </a:bodyPr>
            <a:lstStyle/>
            <a:p>
              <a:pPr algn="ctr">
                <a:lnSpc>
                  <a:spcPct val="120000"/>
                </a:lnSpc>
                <a:spcAft>
                  <a:spcPts val="600"/>
                </a:spcAft>
                <a:tabLst>
                  <a:tab pos="571500" algn="l"/>
                  <a:tab pos="1281113" algn="l"/>
                </a:tabLst>
              </a:pPr>
              <a:r>
                <a:rPr lang="en-US" sz="1300" b="1" dirty="0">
                  <a:latin typeface="Lato" panose="020F0502020204030203" pitchFamily="34" charset="77"/>
                </a:rPr>
                <a:t>Version 2 - </a:t>
              </a:r>
              <a:r>
                <a:rPr lang="en-US" sz="1300" dirty="0">
                  <a:latin typeface="Lato" panose="020F0502020204030203" pitchFamily="34" charset="77"/>
                </a:rPr>
                <a:t>Checkbox</a:t>
              </a:r>
            </a:p>
          </p:txBody>
        </p:sp>
      </p:grpSp>
      <p:sp>
        <p:nvSpPr>
          <p:cNvPr id="24" name="Rettangolo 23">
            <a:extLst>
              <a:ext uri="{FF2B5EF4-FFF2-40B4-BE49-F238E27FC236}">
                <a16:creationId xmlns:a16="http://schemas.microsoft.com/office/drawing/2014/main" id="{683A2B6A-0669-EF47-BBA4-894C1A66FE81}"/>
              </a:ext>
            </a:extLst>
          </p:cNvPr>
          <p:cNvSpPr/>
          <p:nvPr/>
        </p:nvSpPr>
        <p:spPr>
          <a:xfrm>
            <a:off x="838200" y="2157744"/>
            <a:ext cx="3946869" cy="351929"/>
          </a:xfrm>
          <a:prstGeom prst="rect">
            <a:avLst/>
          </a:prstGeom>
        </p:spPr>
        <p:txBody>
          <a:bodyPr vert="horz" lIns="91440" tIns="45720" rIns="91440" bIns="45720" rtlCol="0">
            <a:normAutofit lnSpcReduction="10000"/>
          </a:bodyPr>
          <a:lstStyle/>
          <a:p>
            <a:pPr>
              <a:lnSpc>
                <a:spcPct val="120000"/>
              </a:lnSpc>
              <a:spcAft>
                <a:spcPts val="600"/>
              </a:spcAft>
              <a:tabLst>
                <a:tab pos="571500" algn="l"/>
                <a:tab pos="1281113" algn="l"/>
              </a:tabLst>
            </a:pPr>
            <a:r>
              <a:rPr lang="en-US" sz="1600" b="1" dirty="0">
                <a:solidFill>
                  <a:schemeClr val="accent2"/>
                </a:solidFill>
                <a:latin typeface="Lato" panose="020F0502020204030203" pitchFamily="34" charset="77"/>
              </a:rPr>
              <a:t>Independent variables:</a:t>
            </a:r>
            <a:endParaRPr lang="en-US" sz="1600" dirty="0">
              <a:solidFill>
                <a:schemeClr val="accent2"/>
              </a:solidFill>
              <a:latin typeface="Lato" panose="020F0502020204030203" pitchFamily="34" charset="77"/>
            </a:endParaRPr>
          </a:p>
        </p:txBody>
      </p:sp>
      <p:sp>
        <p:nvSpPr>
          <p:cNvPr id="25" name="Rettangolo 24">
            <a:extLst>
              <a:ext uri="{FF2B5EF4-FFF2-40B4-BE49-F238E27FC236}">
                <a16:creationId xmlns:a16="http://schemas.microsoft.com/office/drawing/2014/main" id="{78A23665-8FA8-934E-A3F8-B5C435BF0927}"/>
              </a:ext>
            </a:extLst>
          </p:cNvPr>
          <p:cNvSpPr/>
          <p:nvPr/>
        </p:nvSpPr>
        <p:spPr>
          <a:xfrm>
            <a:off x="5623269" y="2157744"/>
            <a:ext cx="5920302" cy="4515760"/>
          </a:xfrm>
          <a:prstGeom prst="rect">
            <a:avLst/>
          </a:prstGeom>
        </p:spPr>
        <p:txBody>
          <a:bodyPr vert="horz" lIns="91440" tIns="45720" rIns="91440" bIns="45720" rtlCol="0">
            <a:normAutofit/>
          </a:bodyPr>
          <a:lstStyle/>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Dependent variable: </a:t>
            </a:r>
            <a:r>
              <a:rPr lang="en-GB" sz="1600" dirty="0">
                <a:latin typeface="Lato" panose="020F0502020204030203" pitchFamily="34" charset="77"/>
              </a:rPr>
              <a:t>time taken to complete the given task </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Hypothesis: </a:t>
            </a:r>
            <a:r>
              <a:rPr lang="en-GB" sz="1600" dirty="0">
                <a:latin typeface="Lato" panose="020F0502020204030203" pitchFamily="34" charset="77"/>
              </a:rPr>
              <a:t>Users will operate quicker with the Version 1 than the Version 2 of the interface.</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Null hypothesis: </a:t>
            </a:r>
            <a:r>
              <a:rPr lang="en-GB" sz="1600" dirty="0">
                <a:latin typeface="Lato" panose="020F0502020204030203" pitchFamily="34" charset="77"/>
              </a:rPr>
              <a:t>There will be no speed difference between the two versions. </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Participants: </a:t>
            </a:r>
            <a:r>
              <a:rPr lang="en-GB" sz="1600" dirty="0">
                <a:latin typeface="Lato" panose="020F0502020204030203" pitchFamily="34" charset="77"/>
              </a:rPr>
              <a:t>We used a total of 10 different participants in a range between twenty - thirty years old, using the within-groups method.</a:t>
            </a:r>
            <a:endParaRPr lang="en-US" sz="1600" dirty="0">
              <a:latin typeface="Lato" panose="020F0502020204030203" pitchFamily="34" charset="77"/>
            </a:endParaRPr>
          </a:p>
          <a:p>
            <a:pPr>
              <a:lnSpc>
                <a:spcPct val="120000"/>
              </a:lnSpc>
              <a:spcAft>
                <a:spcPts val="600"/>
              </a:spcAft>
              <a:tabLst>
                <a:tab pos="571500" algn="l"/>
                <a:tab pos="1281113" algn="l"/>
              </a:tabLst>
            </a:pPr>
            <a:endParaRPr lang="en-US" sz="1600" dirty="0">
              <a:solidFill>
                <a:schemeClr val="accent2"/>
              </a:solidFill>
              <a:latin typeface="Lato" panose="020F0502020204030203" pitchFamily="34" charset="77"/>
            </a:endParaRPr>
          </a:p>
        </p:txBody>
      </p:sp>
    </p:spTree>
    <p:extLst>
      <p:ext uri="{BB962C8B-B14F-4D97-AF65-F5344CB8AC3E}">
        <p14:creationId xmlns:p14="http://schemas.microsoft.com/office/powerpoint/2010/main" val="3844679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295138" y="362744"/>
            <a:ext cx="3576992" cy="6176168"/>
          </a:xfrm>
        </p:spPr>
        <p:txBody>
          <a:bodyPr vert="horz" lIns="91440" tIns="45720" rIns="91440" bIns="45720" rtlCol="0" anchor="ctr">
            <a:normAutofit/>
          </a:bodyPr>
          <a:lstStyle/>
          <a:p>
            <a:pPr algn="ctr"/>
            <a:r>
              <a:rPr lang="it-IT" altLang="it-IT" sz="5400" dirty="0" err="1">
                <a:solidFill>
                  <a:srgbClr val="FFFFFF"/>
                </a:solidFill>
                <a:latin typeface="Pattaya" pitchFamily="2" charset="-34"/>
                <a:cs typeface="Pattaya" pitchFamily="2" charset="-34"/>
              </a:rPr>
              <a:t>Controlled</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experiment</a:t>
            </a:r>
            <a:r>
              <a:rPr lang="it-IT" altLang="it-IT" sz="5400" dirty="0">
                <a:solidFill>
                  <a:srgbClr val="FFFFFF"/>
                </a:solidFill>
                <a:latin typeface="Pattaya" pitchFamily="2" charset="-34"/>
                <a:cs typeface="Pattaya" pitchFamily="2" charset="-34"/>
              </a:rPr>
              <a:t> </a:t>
            </a:r>
            <a:br>
              <a:rPr lang="it-IT" altLang="it-IT" sz="5400" dirty="0">
                <a:solidFill>
                  <a:srgbClr val="FFFFFF"/>
                </a:solidFill>
                <a:latin typeface="Pattaya" pitchFamily="2" charset="-34"/>
                <a:cs typeface="Pattaya" pitchFamily="2" charset="-34"/>
              </a:rPr>
            </a:br>
            <a:r>
              <a:rPr lang="it-IT" altLang="it-IT" sz="5400" dirty="0">
                <a:solidFill>
                  <a:srgbClr val="FFFFFF"/>
                </a:solidFill>
                <a:latin typeface="Pattaya" pitchFamily="2" charset="-34"/>
                <a:cs typeface="Pattaya" pitchFamily="2" charset="-34"/>
              </a:rPr>
              <a:t>-</a:t>
            </a:r>
            <a:br>
              <a:rPr lang="it-IT" altLang="it-IT" sz="5400" dirty="0">
                <a:solidFill>
                  <a:srgbClr val="FFFFFF"/>
                </a:solidFill>
                <a:latin typeface="Pattaya" pitchFamily="2" charset="-34"/>
                <a:cs typeface="Pattaya" pitchFamily="2" charset="-34"/>
              </a:rPr>
            </a:br>
            <a:r>
              <a:rPr lang="it-IT" altLang="it-IT" sz="5400" dirty="0">
                <a:solidFill>
                  <a:srgbClr val="FFFFFF"/>
                </a:solidFill>
                <a:latin typeface="Pattaya" pitchFamily="2" charset="-34"/>
                <a:cs typeface="Pattaya" pitchFamily="2" charset="-34"/>
              </a:rPr>
              <a:t>ANOVA</a:t>
            </a:r>
            <a:endParaRPr lang="en-US" altLang="it-IT" sz="5400" dirty="0">
              <a:solidFill>
                <a:schemeClr val="accent2"/>
              </a:solidFill>
              <a:latin typeface="Pattaya" pitchFamily="2" charset="-34"/>
              <a:cs typeface="Pattaya" pitchFamily="2" charset="-34"/>
            </a:endParaRP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ttangolo 3">
            <a:extLst>
              <a:ext uri="{FF2B5EF4-FFF2-40B4-BE49-F238E27FC236}">
                <a16:creationId xmlns:a16="http://schemas.microsoft.com/office/drawing/2014/main" id="{CB9E360E-DC24-064C-ABA9-C2FF89A12C56}"/>
              </a:ext>
            </a:extLst>
          </p:cNvPr>
          <p:cNvSpPr/>
          <p:nvPr/>
        </p:nvSpPr>
        <p:spPr>
          <a:xfrm>
            <a:off x="4291328" y="186267"/>
            <a:ext cx="7605534" cy="653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Immagine 10">
            <a:extLst>
              <a:ext uri="{FF2B5EF4-FFF2-40B4-BE49-F238E27FC236}">
                <a16:creationId xmlns:a16="http://schemas.microsoft.com/office/drawing/2014/main" id="{F281957D-0009-6540-8841-EC2663CB76B4}"/>
              </a:ext>
            </a:extLst>
          </p:cNvPr>
          <p:cNvPicPr>
            <a:picLocks noChangeAspect="1"/>
          </p:cNvPicPr>
          <p:nvPr/>
        </p:nvPicPr>
        <p:blipFill>
          <a:blip r:embed="rId2"/>
          <a:stretch>
            <a:fillRect/>
          </a:stretch>
        </p:blipFill>
        <p:spPr>
          <a:xfrm>
            <a:off x="4455136" y="474133"/>
            <a:ext cx="7448996" cy="5953389"/>
          </a:xfrm>
          <a:prstGeom prst="rect">
            <a:avLst/>
          </a:prstGeom>
        </p:spPr>
      </p:pic>
    </p:spTree>
    <p:extLst>
      <p:ext uri="{BB962C8B-B14F-4D97-AF65-F5344CB8AC3E}">
        <p14:creationId xmlns:p14="http://schemas.microsoft.com/office/powerpoint/2010/main" val="224579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olo 1">
            <a:extLst>
              <a:ext uri="{FF2B5EF4-FFF2-40B4-BE49-F238E27FC236}">
                <a16:creationId xmlns:a16="http://schemas.microsoft.com/office/drawing/2014/main" id="{780946D2-A03D-D945-81BA-CC542C1AAF2C}"/>
              </a:ext>
            </a:extLst>
          </p:cNvPr>
          <p:cNvSpPr>
            <a:spLocks noGrp="1"/>
          </p:cNvSpPr>
          <p:nvPr>
            <p:ph type="title"/>
          </p:nvPr>
        </p:nvSpPr>
        <p:spPr>
          <a:xfrm>
            <a:off x="833414" y="451781"/>
            <a:ext cx="5895178" cy="3888061"/>
          </a:xfrm>
        </p:spPr>
        <p:txBody>
          <a:bodyPr vert="horz" lIns="91440" tIns="45720" rIns="91440" bIns="45720" rtlCol="0" anchor="b">
            <a:normAutofit/>
          </a:bodyPr>
          <a:lstStyle/>
          <a:p>
            <a:r>
              <a:rPr lang="en-US" sz="6600" kern="1200" dirty="0">
                <a:solidFill>
                  <a:srgbClr val="FFFFFF"/>
                </a:solidFill>
                <a:latin typeface="Pattaya" pitchFamily="2" charset="-34"/>
                <a:cs typeface="Pattaya" pitchFamily="2" charset="-34"/>
              </a:rPr>
              <a:t>Thanks for your attention</a:t>
            </a:r>
          </a:p>
        </p:txBody>
      </p:sp>
      <p:sp>
        <p:nvSpPr>
          <p:cNvPr id="13" name="Titolo 1">
            <a:extLst>
              <a:ext uri="{FF2B5EF4-FFF2-40B4-BE49-F238E27FC236}">
                <a16:creationId xmlns:a16="http://schemas.microsoft.com/office/drawing/2014/main" id="{6A288DC7-C331-7D42-A6F2-77CBAF7009A6}"/>
              </a:ext>
            </a:extLst>
          </p:cNvPr>
          <p:cNvSpPr txBox="1">
            <a:spLocks/>
          </p:cNvSpPr>
          <p:nvPr/>
        </p:nvSpPr>
        <p:spPr>
          <a:xfrm>
            <a:off x="833414" y="3862155"/>
            <a:ext cx="6414053" cy="1529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3200" kern="1200" dirty="0">
                <a:solidFill>
                  <a:schemeClr val="bg1"/>
                </a:solidFill>
                <a:latin typeface="Lato" panose="020F0502020204030203" pitchFamily="34" charset="77"/>
                <a:ea typeface="+mn-ea"/>
                <a:cs typeface="+mn-cs"/>
              </a:rPr>
              <a:t>Now we will show a demo of the real system </a:t>
            </a:r>
          </a:p>
        </p:txBody>
      </p:sp>
      <p:sp>
        <p:nvSpPr>
          <p:cNvPr id="23" name="sketch line 1">
            <a:extLst>
              <a:ext uri="{FF2B5EF4-FFF2-40B4-BE49-F238E27FC236}">
                <a16:creationId xmlns:a16="http://schemas.microsoft.com/office/drawing/2014/main" id="{32C5B66D-E390-4A14-AB60-69626CBF2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62635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ketch line">
            <a:extLst>
              <a:ext uri="{FF2B5EF4-FFF2-40B4-BE49-F238E27FC236}">
                <a16:creationId xmlns:a16="http://schemas.microsoft.com/office/drawing/2014/main" id="{646273DA-F933-4D17-A5FE-B1EF87FD7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653" y="5626353"/>
            <a:ext cx="3479619" cy="18288"/>
          </a:xfrm>
          <a:custGeom>
            <a:avLst/>
            <a:gdLst>
              <a:gd name="connsiteX0" fmla="*/ 0 w 3479619"/>
              <a:gd name="connsiteY0" fmla="*/ 0 h 18288"/>
              <a:gd name="connsiteX1" fmla="*/ 661128 w 3479619"/>
              <a:gd name="connsiteY1" fmla="*/ 0 h 18288"/>
              <a:gd name="connsiteX2" fmla="*/ 1357051 w 3479619"/>
              <a:gd name="connsiteY2" fmla="*/ 0 h 18288"/>
              <a:gd name="connsiteX3" fmla="*/ 2087771 w 3479619"/>
              <a:gd name="connsiteY3" fmla="*/ 0 h 18288"/>
              <a:gd name="connsiteX4" fmla="*/ 2818491 w 3479619"/>
              <a:gd name="connsiteY4" fmla="*/ 0 h 18288"/>
              <a:gd name="connsiteX5" fmla="*/ 3479619 w 3479619"/>
              <a:gd name="connsiteY5" fmla="*/ 0 h 18288"/>
              <a:gd name="connsiteX6" fmla="*/ 3479619 w 3479619"/>
              <a:gd name="connsiteY6" fmla="*/ 18288 h 18288"/>
              <a:gd name="connsiteX7" fmla="*/ 2714103 w 3479619"/>
              <a:gd name="connsiteY7" fmla="*/ 18288 h 18288"/>
              <a:gd name="connsiteX8" fmla="*/ 1948587 w 3479619"/>
              <a:gd name="connsiteY8" fmla="*/ 18288 h 18288"/>
              <a:gd name="connsiteX9" fmla="*/ 1252663 w 3479619"/>
              <a:gd name="connsiteY9" fmla="*/ 18288 h 18288"/>
              <a:gd name="connsiteX10" fmla="*/ 0 w 3479619"/>
              <a:gd name="connsiteY10" fmla="*/ 18288 h 18288"/>
              <a:gd name="connsiteX11" fmla="*/ 0 w 3479619"/>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9619" h="18288" fill="none" extrusionOk="0">
                <a:moveTo>
                  <a:pt x="0" y="0"/>
                </a:moveTo>
                <a:cubicBezTo>
                  <a:pt x="178395" y="-3637"/>
                  <a:pt x="368619" y="-28254"/>
                  <a:pt x="661128" y="0"/>
                </a:cubicBezTo>
                <a:cubicBezTo>
                  <a:pt x="953637" y="28254"/>
                  <a:pt x="1022982" y="-4416"/>
                  <a:pt x="1357051" y="0"/>
                </a:cubicBezTo>
                <a:cubicBezTo>
                  <a:pt x="1691120" y="4416"/>
                  <a:pt x="1729558" y="27777"/>
                  <a:pt x="2087771" y="0"/>
                </a:cubicBezTo>
                <a:cubicBezTo>
                  <a:pt x="2445984" y="-27777"/>
                  <a:pt x="2592094" y="4429"/>
                  <a:pt x="2818491" y="0"/>
                </a:cubicBezTo>
                <a:cubicBezTo>
                  <a:pt x="3044888" y="-4429"/>
                  <a:pt x="3204567" y="26471"/>
                  <a:pt x="3479619" y="0"/>
                </a:cubicBezTo>
                <a:cubicBezTo>
                  <a:pt x="3478910" y="8157"/>
                  <a:pt x="3479206" y="12125"/>
                  <a:pt x="3479619" y="18288"/>
                </a:cubicBezTo>
                <a:cubicBezTo>
                  <a:pt x="3315855" y="-2963"/>
                  <a:pt x="3094885" y="26965"/>
                  <a:pt x="2714103" y="18288"/>
                </a:cubicBezTo>
                <a:cubicBezTo>
                  <a:pt x="2333321" y="9611"/>
                  <a:pt x="2260528" y="-15335"/>
                  <a:pt x="1948587" y="18288"/>
                </a:cubicBezTo>
                <a:cubicBezTo>
                  <a:pt x="1636646" y="51911"/>
                  <a:pt x="1489816" y="46369"/>
                  <a:pt x="1252663" y="18288"/>
                </a:cubicBezTo>
                <a:cubicBezTo>
                  <a:pt x="1015510" y="-9793"/>
                  <a:pt x="519812" y="-12177"/>
                  <a:pt x="0" y="18288"/>
                </a:cubicBezTo>
                <a:cubicBezTo>
                  <a:pt x="-46" y="12483"/>
                  <a:pt x="-203" y="6491"/>
                  <a:pt x="0" y="0"/>
                </a:cubicBezTo>
                <a:close/>
              </a:path>
              <a:path w="3479619" h="18288" stroke="0" extrusionOk="0">
                <a:moveTo>
                  <a:pt x="0" y="0"/>
                </a:moveTo>
                <a:cubicBezTo>
                  <a:pt x="326045" y="25020"/>
                  <a:pt x="425411" y="-17676"/>
                  <a:pt x="661128" y="0"/>
                </a:cubicBezTo>
                <a:cubicBezTo>
                  <a:pt x="896845" y="17676"/>
                  <a:pt x="1124825" y="1478"/>
                  <a:pt x="1252663" y="0"/>
                </a:cubicBezTo>
                <a:cubicBezTo>
                  <a:pt x="1380502" y="-1478"/>
                  <a:pt x="1694914" y="11788"/>
                  <a:pt x="2018179" y="0"/>
                </a:cubicBezTo>
                <a:cubicBezTo>
                  <a:pt x="2341444" y="-11788"/>
                  <a:pt x="2451167" y="12596"/>
                  <a:pt x="2679307" y="0"/>
                </a:cubicBezTo>
                <a:cubicBezTo>
                  <a:pt x="2907447" y="-12596"/>
                  <a:pt x="3094555" y="23821"/>
                  <a:pt x="3479619" y="0"/>
                </a:cubicBezTo>
                <a:cubicBezTo>
                  <a:pt x="3479355" y="4493"/>
                  <a:pt x="3480003" y="9472"/>
                  <a:pt x="3479619" y="18288"/>
                </a:cubicBezTo>
                <a:cubicBezTo>
                  <a:pt x="3311729" y="36782"/>
                  <a:pt x="3015946" y="7938"/>
                  <a:pt x="2783695" y="18288"/>
                </a:cubicBezTo>
                <a:cubicBezTo>
                  <a:pt x="2551444" y="28638"/>
                  <a:pt x="2398767" y="-13940"/>
                  <a:pt x="2018179" y="18288"/>
                </a:cubicBezTo>
                <a:cubicBezTo>
                  <a:pt x="1637591" y="50516"/>
                  <a:pt x="1634873" y="-6356"/>
                  <a:pt x="1426644" y="18288"/>
                </a:cubicBezTo>
                <a:cubicBezTo>
                  <a:pt x="1218415" y="42932"/>
                  <a:pt x="1006973" y="4094"/>
                  <a:pt x="730720" y="18288"/>
                </a:cubicBezTo>
                <a:cubicBezTo>
                  <a:pt x="454467" y="32482"/>
                  <a:pt x="291313" y="3910"/>
                  <a:pt x="0" y="18288"/>
                </a:cubicBezTo>
                <a:cubicBezTo>
                  <a:pt x="843" y="9577"/>
                  <a:pt x="371" y="690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tangolo 7">
            <a:extLst>
              <a:ext uri="{FF2B5EF4-FFF2-40B4-BE49-F238E27FC236}">
                <a16:creationId xmlns:a16="http://schemas.microsoft.com/office/drawing/2014/main" id="{DD7CA1CE-9047-4342-A2CA-6FD494748355}"/>
              </a:ext>
            </a:extLst>
          </p:cNvPr>
          <p:cNvSpPr/>
          <p:nvPr/>
        </p:nvSpPr>
        <p:spPr>
          <a:xfrm>
            <a:off x="7562007" y="5391912"/>
            <a:ext cx="4325193" cy="704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407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a:solidFill>
                  <a:srgbClr val="FFFFFF"/>
                </a:solidFill>
                <a:latin typeface="Pattaya" pitchFamily="2" charset="-34"/>
                <a:cs typeface="Pattaya" pitchFamily="2" charset="-34"/>
              </a:rPr>
              <a:t>Competitors analysis</a:t>
            </a:r>
            <a:endParaRPr lang="en-GB" sz="5400">
              <a:solidFill>
                <a:srgbClr val="FFFFFF"/>
              </a:solidFill>
              <a:latin typeface="Pattaya" pitchFamily="2" charset="-34"/>
              <a:cs typeface="Pattaya" pitchFamily="2" charset="-34"/>
            </a:endParaRPr>
          </a:p>
        </p:txBody>
      </p:sp>
      <p:grpSp>
        <p:nvGrpSpPr>
          <p:cNvPr id="3" name="Gruppo 2">
            <a:extLst>
              <a:ext uri="{FF2B5EF4-FFF2-40B4-BE49-F238E27FC236}">
                <a16:creationId xmlns:a16="http://schemas.microsoft.com/office/drawing/2014/main" id="{A73464F3-7C7D-CB47-A9D0-B525A66A12BE}"/>
              </a:ext>
            </a:extLst>
          </p:cNvPr>
          <p:cNvGrpSpPr/>
          <p:nvPr/>
        </p:nvGrpSpPr>
        <p:grpSpPr>
          <a:xfrm>
            <a:off x="836676" y="2348162"/>
            <a:ext cx="10515600" cy="3992934"/>
            <a:chOff x="838200" y="2201779"/>
            <a:chExt cx="10515600" cy="3992934"/>
          </a:xfrm>
        </p:grpSpPr>
        <p:sp>
          <p:nvSpPr>
            <p:cNvPr id="9" name="Rectangle 5">
              <a:extLst>
                <a:ext uri="{FF2B5EF4-FFF2-40B4-BE49-F238E27FC236}">
                  <a16:creationId xmlns:a16="http://schemas.microsoft.com/office/drawing/2014/main" id="{91448571-92BA-BD44-8453-83FFA5553764}"/>
                </a:ext>
              </a:extLst>
            </p:cNvPr>
            <p:cNvSpPr txBox="1">
              <a:spLocks noChangeArrowheads="1"/>
            </p:cNvSpPr>
            <p:nvPr/>
          </p:nvSpPr>
          <p:spPr bwMode="auto">
            <a:xfrm>
              <a:off x="838200" y="2201779"/>
              <a:ext cx="2892480" cy="57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GB" altLang="it-IT" sz="2800" b="1" dirty="0">
                  <a:solidFill>
                    <a:schemeClr val="tx1"/>
                  </a:solidFill>
                  <a:latin typeface="Lato" panose="020F0502020204030203" pitchFamily="34" charset="77"/>
                  <a:cs typeface="Pattaya" pitchFamily="2" charset="-34"/>
                </a:rPr>
                <a:t>IMDb</a:t>
              </a:r>
              <a:endParaRPr lang="en-GB" altLang="it-IT" b="1" dirty="0">
                <a:solidFill>
                  <a:schemeClr val="tx1"/>
                </a:solidFill>
                <a:latin typeface="Lato" panose="020F0502020204030203" pitchFamily="34" charset="77"/>
                <a:cs typeface="Pattaya" pitchFamily="2" charset="-34"/>
              </a:endParaRPr>
            </a:p>
          </p:txBody>
        </p:sp>
        <p:sp>
          <p:nvSpPr>
            <p:cNvPr id="5" name="Rectangle 5">
              <a:extLst>
                <a:ext uri="{FF2B5EF4-FFF2-40B4-BE49-F238E27FC236}">
                  <a16:creationId xmlns:a16="http://schemas.microsoft.com/office/drawing/2014/main" id="{A1C8EAEA-A56C-8141-85B5-DCC4635CA68E}"/>
                </a:ext>
              </a:extLst>
            </p:cNvPr>
            <p:cNvSpPr txBox="1">
              <a:spLocks noChangeArrowheads="1"/>
            </p:cNvSpPr>
            <p:nvPr/>
          </p:nvSpPr>
          <p:spPr bwMode="auto">
            <a:xfrm>
              <a:off x="838200" y="4029772"/>
              <a:ext cx="10515600" cy="21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2">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Clr>
                  <a:srgbClr val="ED7D31"/>
                </a:buClr>
                <a:buFontTx/>
                <a:buNone/>
              </a:pPr>
              <a:r>
                <a:rPr lang="en-GB" altLang="it-IT" sz="1600" b="1" dirty="0">
                  <a:solidFill>
                    <a:schemeClr val="tx1"/>
                  </a:solidFill>
                  <a:latin typeface="Lato" panose="020F0502020204030203" pitchFamily="34" charset="77"/>
                </a:rPr>
                <a:t>Strengths:</a:t>
              </a:r>
            </a:p>
            <a:p>
              <a:pPr>
                <a:lnSpc>
                  <a:spcPct val="90000"/>
                </a:lnSpc>
                <a:buClr>
                  <a:srgbClr val="ED7D31"/>
                </a:buClr>
              </a:pPr>
              <a:r>
                <a:rPr lang="en-GB" altLang="it-IT" sz="1600" dirty="0">
                  <a:latin typeface="Lato" panose="020F0502020204030203" pitchFamily="34" charset="77"/>
                </a:rPr>
                <a:t>Huge fanbase </a:t>
              </a:r>
            </a:p>
            <a:p>
              <a:pPr>
                <a:lnSpc>
                  <a:spcPct val="90000"/>
                </a:lnSpc>
                <a:buClr>
                  <a:srgbClr val="ED7D31"/>
                </a:buClr>
              </a:pPr>
              <a:r>
                <a:rPr lang="en-GB" altLang="it-IT" sz="1600" dirty="0">
                  <a:latin typeface="Lato" panose="020F0502020204030203" pitchFamily="34" charset="77"/>
                </a:rPr>
                <a:t>Reference app regarding cinema and movies</a:t>
              </a:r>
            </a:p>
            <a:p>
              <a:pPr>
                <a:lnSpc>
                  <a:spcPct val="90000"/>
                </a:lnSpc>
                <a:buClr>
                  <a:srgbClr val="ED7D31"/>
                </a:buClr>
              </a:pPr>
              <a:r>
                <a:rPr lang="en-GB" altLang="it-IT" sz="1600" dirty="0">
                  <a:latin typeface="Lato" panose="020F0502020204030203" pitchFamily="34" charset="77"/>
                </a:rPr>
                <a:t>Limitless cinema database </a:t>
              </a:r>
            </a:p>
            <a:p>
              <a:pPr>
                <a:lnSpc>
                  <a:spcPct val="90000"/>
                </a:lnSpc>
                <a:buClr>
                  <a:srgbClr val="ED7D31"/>
                </a:buClr>
              </a:pPr>
              <a:r>
                <a:rPr lang="en-GB" altLang="it-IT" sz="1600" dirty="0">
                  <a:latin typeface="Lato" panose="020F0502020204030203" pitchFamily="34" charset="77"/>
                </a:rPr>
                <a:t>Offers information about showtimes and theatres </a:t>
              </a:r>
            </a:p>
            <a:p>
              <a:pPr>
                <a:lnSpc>
                  <a:spcPct val="90000"/>
                </a:lnSpc>
                <a:buClr>
                  <a:srgbClr val="ED7D31"/>
                </a:buClr>
              </a:pPr>
              <a:r>
                <a:rPr lang="en-GB" altLang="it-IT" sz="1600" dirty="0">
                  <a:latin typeface="Lato" panose="020F0502020204030203" pitchFamily="34" charset="77"/>
                </a:rPr>
                <a:t>Suggests movies based on users’ watchlists</a:t>
              </a:r>
            </a:p>
            <a:p>
              <a:pPr eaLnBrk="1" hangingPunct="1">
                <a:lnSpc>
                  <a:spcPct val="90000"/>
                </a:lnSpc>
                <a:buClr>
                  <a:srgbClr val="ED7D31"/>
                </a:buClr>
              </a:pPr>
              <a:endParaRPr lang="en-GB" altLang="it-IT" sz="1600" dirty="0">
                <a:latin typeface="Lato" panose="020F0502020204030203" pitchFamily="34" charset="77"/>
              </a:endParaRPr>
            </a:p>
            <a:p>
              <a:pPr>
                <a:lnSpc>
                  <a:spcPct val="90000"/>
                </a:lnSpc>
                <a:buClr>
                  <a:srgbClr val="ED7D31"/>
                </a:buClr>
                <a:buNone/>
                <a:defRPr/>
              </a:pPr>
              <a:r>
                <a:rPr lang="en-GB" altLang="it-IT" sz="1600" b="1" dirty="0">
                  <a:solidFill>
                    <a:schemeClr val="tx1"/>
                  </a:solidFill>
                  <a:latin typeface="Lato" panose="020F0502020204030203" pitchFamily="34" charset="77"/>
                </a:rPr>
                <a:t>Weaknesses:</a:t>
              </a:r>
            </a:p>
            <a:p>
              <a:pPr>
                <a:lnSpc>
                  <a:spcPct val="90000"/>
                </a:lnSpc>
                <a:buClr>
                  <a:srgbClr val="ED7D31"/>
                </a:buClr>
                <a:defRPr/>
              </a:pPr>
              <a:r>
                <a:rPr lang="en-GB" altLang="it-IT" sz="1600" dirty="0">
                  <a:latin typeface="Lato" panose="020F0502020204030203" pitchFamily="34" charset="77"/>
                </a:rPr>
                <a:t>No exchange of opinions between users</a:t>
              </a:r>
            </a:p>
            <a:p>
              <a:pPr>
                <a:lnSpc>
                  <a:spcPct val="90000"/>
                </a:lnSpc>
                <a:buClr>
                  <a:srgbClr val="ED7D31"/>
                </a:buClr>
                <a:defRPr/>
              </a:pPr>
              <a:r>
                <a:rPr lang="en-GB" altLang="it-IT" sz="1600" dirty="0">
                  <a:latin typeface="Lato" panose="020F0502020204030203" pitchFamily="34" charset="77"/>
                </a:rPr>
                <a:t>No possibility to keep track of already watched movies</a:t>
              </a:r>
            </a:p>
            <a:p>
              <a:pPr>
                <a:lnSpc>
                  <a:spcPct val="90000"/>
                </a:lnSpc>
                <a:buClr>
                  <a:srgbClr val="ED7D31"/>
                </a:buClr>
                <a:defRPr/>
              </a:pPr>
              <a:r>
                <a:rPr lang="en-GB" altLang="it-IT" sz="1600" dirty="0">
                  <a:latin typeface="Lato" panose="020F0502020204030203" pitchFamily="34" charset="77"/>
                </a:rPr>
                <a:t>No possibility to save favourite movies in a list</a:t>
              </a:r>
            </a:p>
            <a:p>
              <a:pPr>
                <a:lnSpc>
                  <a:spcPct val="90000"/>
                </a:lnSpc>
                <a:buClr>
                  <a:srgbClr val="ED7D31"/>
                </a:buClr>
                <a:defRPr/>
              </a:pPr>
              <a:r>
                <a:rPr lang="en-GB" altLang="it-IT" sz="1600" dirty="0">
                  <a:latin typeface="Lato" panose="020F0502020204030203" pitchFamily="34" charset="77"/>
                </a:rPr>
                <a:t>It’s not very intuitive retrieve movies specific information due to the high number of functionality offered by the application</a:t>
              </a:r>
            </a:p>
          </p:txBody>
        </p:sp>
        <p:grpSp>
          <p:nvGrpSpPr>
            <p:cNvPr id="12" name="Gruppo 11">
              <a:extLst>
                <a:ext uri="{FF2B5EF4-FFF2-40B4-BE49-F238E27FC236}">
                  <a16:creationId xmlns:a16="http://schemas.microsoft.com/office/drawing/2014/main" id="{76756DC9-7CB7-3E45-95B2-01FB94C18E42}"/>
                </a:ext>
              </a:extLst>
            </p:cNvPr>
            <p:cNvGrpSpPr/>
            <p:nvPr/>
          </p:nvGrpSpPr>
          <p:grpSpPr>
            <a:xfrm>
              <a:off x="838200" y="3006380"/>
              <a:ext cx="4176708" cy="713295"/>
              <a:chOff x="913607" y="2147888"/>
              <a:chExt cx="4471193" cy="763587"/>
            </a:xfrm>
          </p:grpSpPr>
          <p:sp>
            <p:nvSpPr>
              <p:cNvPr id="4" name="Rectangle 5">
                <a:extLst>
                  <a:ext uri="{FF2B5EF4-FFF2-40B4-BE49-F238E27FC236}">
                    <a16:creationId xmlns:a16="http://schemas.microsoft.com/office/drawing/2014/main" id="{3753BCEF-641D-524D-B9FD-453409647281}"/>
                  </a:ext>
                </a:extLst>
              </p:cNvPr>
              <p:cNvSpPr txBox="1">
                <a:spLocks noChangeArrowheads="1"/>
              </p:cNvSpPr>
              <p:nvPr/>
            </p:nvSpPr>
            <p:spPr bwMode="auto">
              <a:xfrm>
                <a:off x="1920875" y="2546350"/>
                <a:ext cx="20891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nSpc>
                    <a:spcPct val="90000"/>
                  </a:lnSpc>
                  <a:buNone/>
                </a:pPr>
                <a:r>
                  <a:rPr lang="en-GB" altLang="it-IT" sz="1300">
                    <a:latin typeface="Lato" panose="020F0502020204030203" pitchFamily="34" charset="77"/>
                  </a:rPr>
                  <a:t>+500k downloads</a:t>
                </a:r>
              </a:p>
            </p:txBody>
          </p:sp>
          <p:pic>
            <p:nvPicPr>
              <p:cNvPr id="7" name="Immagine 2">
                <a:extLst>
                  <a:ext uri="{FF2B5EF4-FFF2-40B4-BE49-F238E27FC236}">
                    <a16:creationId xmlns:a16="http://schemas.microsoft.com/office/drawing/2014/main" id="{974366AD-84BF-7647-92AE-F419CB49CDD5}"/>
                  </a:ext>
                </a:extLst>
              </p:cNvPr>
              <p:cNvPicPr>
                <a:picLocks noChangeAspect="1" noChangeArrowheads="1"/>
              </p:cNvPicPr>
              <p:nvPr/>
            </p:nvPicPr>
            <p:blipFill>
              <a:blip r:embed="rId2"/>
              <a:srcRect/>
              <a:stretch/>
            </p:blipFill>
            <p:spPr bwMode="auto">
              <a:xfrm>
                <a:off x="913607" y="2147888"/>
                <a:ext cx="7635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13">
                <a:extLst>
                  <a:ext uri="{FF2B5EF4-FFF2-40B4-BE49-F238E27FC236}">
                    <a16:creationId xmlns:a16="http://schemas.microsoft.com/office/drawing/2014/main" id="{C9C17FD9-E1B7-E34E-887F-8D1BE87AE621}"/>
                  </a:ext>
                </a:extLst>
              </p:cNvPr>
              <p:cNvPicPr>
                <a:picLocks noChangeAspect="1" noChangeArrowheads="1"/>
              </p:cNvPicPr>
              <p:nvPr/>
            </p:nvPicPr>
            <p:blipFill>
              <a:blip r:embed="rId3"/>
              <a:srcRect/>
              <a:stretch/>
            </p:blipFill>
            <p:spPr bwMode="auto">
              <a:xfrm>
                <a:off x="1987550" y="2234226"/>
                <a:ext cx="1187450" cy="244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3" descr="Immagine che contiene volante, ingranaggio&#10;&#10;Descrizione generata automaticamente">
                <a:extLst>
                  <a:ext uri="{FF2B5EF4-FFF2-40B4-BE49-F238E27FC236}">
                    <a16:creationId xmlns:a16="http://schemas.microsoft.com/office/drawing/2014/main" id="{CCB8C9A3-CAF3-8749-ACC0-4B5A158D3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2147888"/>
                <a:ext cx="360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5">
                <a:extLst>
                  <a:ext uri="{FF2B5EF4-FFF2-40B4-BE49-F238E27FC236}">
                    <a16:creationId xmlns:a16="http://schemas.microsoft.com/office/drawing/2014/main" id="{6741F8E1-0544-4245-BBFF-F66F290D9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147888"/>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178232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a:solidFill>
                  <a:srgbClr val="FFFFFF"/>
                </a:solidFill>
                <a:latin typeface="Pattaya" pitchFamily="2" charset="-34"/>
                <a:cs typeface="Pattaya" pitchFamily="2" charset="-34"/>
              </a:rPr>
              <a:t>Competitors </a:t>
            </a:r>
            <a:r>
              <a:rPr lang="it-IT" altLang="it-IT" sz="5400" dirty="0" err="1">
                <a:solidFill>
                  <a:srgbClr val="FFFFFF"/>
                </a:solidFill>
                <a:latin typeface="Pattaya" pitchFamily="2" charset="-34"/>
                <a:cs typeface="Pattaya" pitchFamily="2" charset="-34"/>
              </a:rPr>
              <a:t>analysis</a:t>
            </a:r>
            <a:endParaRPr lang="en-GB" sz="5400" dirty="0">
              <a:solidFill>
                <a:srgbClr val="FFFFFF"/>
              </a:solidFill>
              <a:latin typeface="Pattaya" pitchFamily="2" charset="-34"/>
              <a:cs typeface="Pattaya" pitchFamily="2" charset="-34"/>
            </a:endParaRPr>
          </a:p>
        </p:txBody>
      </p:sp>
      <p:grpSp>
        <p:nvGrpSpPr>
          <p:cNvPr id="3" name="Gruppo 2">
            <a:extLst>
              <a:ext uri="{FF2B5EF4-FFF2-40B4-BE49-F238E27FC236}">
                <a16:creationId xmlns:a16="http://schemas.microsoft.com/office/drawing/2014/main" id="{A73464F3-7C7D-CB47-A9D0-B525A66A12BE}"/>
              </a:ext>
            </a:extLst>
          </p:cNvPr>
          <p:cNvGrpSpPr/>
          <p:nvPr/>
        </p:nvGrpSpPr>
        <p:grpSpPr>
          <a:xfrm>
            <a:off x="836676" y="2348162"/>
            <a:ext cx="10515600" cy="3992934"/>
            <a:chOff x="838200" y="2201779"/>
            <a:chExt cx="10515600" cy="3992934"/>
          </a:xfrm>
        </p:grpSpPr>
        <p:sp>
          <p:nvSpPr>
            <p:cNvPr id="9" name="Rectangle 5">
              <a:extLst>
                <a:ext uri="{FF2B5EF4-FFF2-40B4-BE49-F238E27FC236}">
                  <a16:creationId xmlns:a16="http://schemas.microsoft.com/office/drawing/2014/main" id="{91448571-92BA-BD44-8453-83FFA5553764}"/>
                </a:ext>
              </a:extLst>
            </p:cNvPr>
            <p:cNvSpPr txBox="1">
              <a:spLocks noChangeArrowheads="1"/>
            </p:cNvSpPr>
            <p:nvPr/>
          </p:nvSpPr>
          <p:spPr bwMode="auto">
            <a:xfrm>
              <a:off x="838200" y="2201779"/>
              <a:ext cx="2892480" cy="57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GB" altLang="it-IT" sz="2800" b="1" dirty="0" err="1">
                  <a:solidFill>
                    <a:schemeClr val="tx1"/>
                  </a:solidFill>
                  <a:latin typeface="Lato" panose="020F0502020204030203" pitchFamily="34" charset="77"/>
                  <a:cs typeface="Pattaya" pitchFamily="2" charset="-34"/>
                </a:rPr>
                <a:t>Cinemaniac</a:t>
              </a:r>
              <a:endParaRPr lang="en-GB" altLang="it-IT" b="1" dirty="0">
                <a:solidFill>
                  <a:schemeClr val="tx1"/>
                </a:solidFill>
                <a:latin typeface="Lato" panose="020F0502020204030203" pitchFamily="34" charset="77"/>
                <a:cs typeface="Pattaya" pitchFamily="2" charset="-34"/>
              </a:endParaRPr>
            </a:p>
          </p:txBody>
        </p:sp>
        <p:sp>
          <p:nvSpPr>
            <p:cNvPr id="5" name="Rectangle 5">
              <a:extLst>
                <a:ext uri="{FF2B5EF4-FFF2-40B4-BE49-F238E27FC236}">
                  <a16:creationId xmlns:a16="http://schemas.microsoft.com/office/drawing/2014/main" id="{A1C8EAEA-A56C-8141-85B5-DCC4635CA68E}"/>
                </a:ext>
              </a:extLst>
            </p:cNvPr>
            <p:cNvSpPr txBox="1">
              <a:spLocks noChangeArrowheads="1"/>
            </p:cNvSpPr>
            <p:nvPr/>
          </p:nvSpPr>
          <p:spPr bwMode="auto">
            <a:xfrm>
              <a:off x="838200" y="4029772"/>
              <a:ext cx="10515600" cy="21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2">
              <a:normAutofit lnSpcReduction="10000"/>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Clr>
                  <a:srgbClr val="ED7D31"/>
                </a:buClr>
                <a:buFontTx/>
                <a:buNone/>
              </a:pPr>
              <a:r>
                <a:rPr lang="en-GB" altLang="it-IT" sz="1600" b="1" dirty="0">
                  <a:solidFill>
                    <a:schemeClr val="tx1"/>
                  </a:solidFill>
                  <a:latin typeface="Lato" panose="020F0502020204030203" pitchFamily="34" charset="77"/>
                </a:rPr>
                <a:t>Strengths:</a:t>
              </a:r>
            </a:p>
            <a:p>
              <a:pPr>
                <a:buClr>
                  <a:srgbClr val="ED7D31"/>
                </a:buClr>
              </a:pPr>
              <a:r>
                <a:rPr lang="en-GB" altLang="it-IT" sz="1600" dirty="0">
                  <a:latin typeface="Lato" panose="020F0502020204030203" pitchFamily="34" charset="77"/>
                </a:rPr>
                <a:t>Keep track of watched movies</a:t>
              </a:r>
            </a:p>
            <a:p>
              <a:pPr>
                <a:buClr>
                  <a:srgbClr val="ED7D31"/>
                </a:buClr>
              </a:pPr>
              <a:r>
                <a:rPr lang="en-GB" altLang="it-IT" sz="1600" dirty="0">
                  <a:latin typeface="Lato" panose="020F0502020204030203" pitchFamily="34" charset="77"/>
                </a:rPr>
                <a:t>Possibility to save favourite movies in a list </a:t>
              </a:r>
            </a:p>
            <a:p>
              <a:pPr>
                <a:lnSpc>
                  <a:spcPct val="90000"/>
                </a:lnSpc>
                <a:buClr>
                  <a:srgbClr val="ED7D31"/>
                </a:buClr>
              </a:pPr>
              <a:r>
                <a:rPr lang="en-GB" altLang="it-IT" sz="1600" dirty="0">
                  <a:latin typeface="Lato" panose="020F0502020204030203" pitchFamily="34" charset="77"/>
                </a:rPr>
                <a:t>Statistics about user watch history and preferences</a:t>
              </a: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a:lnSpc>
                  <a:spcPct val="90000"/>
                </a:lnSpc>
                <a:buClr>
                  <a:srgbClr val="ED7D31"/>
                </a:buClr>
                <a:buNone/>
                <a:defRPr/>
              </a:pPr>
              <a:r>
                <a:rPr lang="en-GB" altLang="it-IT" sz="1600" b="1" dirty="0">
                  <a:solidFill>
                    <a:schemeClr val="tx1"/>
                  </a:solidFill>
                  <a:latin typeface="Lato" panose="020F0502020204030203" pitchFamily="34" charset="77"/>
                </a:rPr>
                <a:t>Weaknesses:</a:t>
              </a:r>
            </a:p>
            <a:p>
              <a:pPr>
                <a:buClr>
                  <a:srgbClr val="ED7D31"/>
                </a:buClr>
                <a:defRPr/>
              </a:pPr>
              <a:r>
                <a:rPr lang="en-GB" altLang="it-IT" sz="1600" dirty="0">
                  <a:latin typeface="Lato" panose="020F0502020204030203" pitchFamily="34" charset="77"/>
                </a:rPr>
                <a:t>Interface not so user friendly</a:t>
              </a:r>
            </a:p>
            <a:p>
              <a:pPr>
                <a:buClr>
                  <a:srgbClr val="ED7D31"/>
                </a:buClr>
                <a:defRPr/>
              </a:pPr>
              <a:r>
                <a:rPr lang="en-GB" altLang="it-IT" sz="1600" dirty="0">
                  <a:latin typeface="Lato" panose="020F0502020204030203" pitchFamily="34" charset="77"/>
                </a:rPr>
                <a:t>No user interaction</a:t>
              </a:r>
            </a:p>
            <a:p>
              <a:pPr>
                <a:buClr>
                  <a:srgbClr val="ED7D31"/>
                </a:buClr>
                <a:defRPr/>
              </a:pPr>
              <a:r>
                <a:rPr lang="en-GB" altLang="it-IT" sz="1600" dirty="0">
                  <a:latin typeface="Lato" panose="020F0502020204030203" pitchFamily="34" charset="77"/>
                </a:rPr>
                <a:t>No information about streaming platform</a:t>
              </a:r>
            </a:p>
            <a:p>
              <a:pPr>
                <a:buClr>
                  <a:srgbClr val="ED7D31"/>
                </a:buClr>
                <a:defRPr/>
              </a:pPr>
              <a:r>
                <a:rPr lang="en-GB" altLang="it-IT" sz="1600" dirty="0">
                  <a:latin typeface="Lato" panose="020F0502020204030203" pitchFamily="34" charset="77"/>
                </a:rPr>
                <a:t>Search about movies not intuitive</a:t>
              </a:r>
            </a:p>
            <a:p>
              <a:pPr>
                <a:buClr>
                  <a:srgbClr val="ED7D31"/>
                </a:buClr>
                <a:defRPr/>
              </a:pPr>
              <a:r>
                <a:rPr lang="en-GB" altLang="it-IT" sz="1600" dirty="0">
                  <a:latin typeface="Lato" panose="020F0502020204030203" pitchFamily="34" charset="77"/>
                </a:rPr>
                <a:t>In-app purchases to remove advertisements and unlock some functionalities</a:t>
              </a:r>
            </a:p>
          </p:txBody>
        </p:sp>
        <p:grpSp>
          <p:nvGrpSpPr>
            <p:cNvPr id="12" name="Gruppo 11">
              <a:extLst>
                <a:ext uri="{FF2B5EF4-FFF2-40B4-BE49-F238E27FC236}">
                  <a16:creationId xmlns:a16="http://schemas.microsoft.com/office/drawing/2014/main" id="{76756DC9-7CB7-3E45-95B2-01FB94C18E42}"/>
                </a:ext>
              </a:extLst>
            </p:cNvPr>
            <p:cNvGrpSpPr/>
            <p:nvPr/>
          </p:nvGrpSpPr>
          <p:grpSpPr>
            <a:xfrm>
              <a:off x="838200" y="3006380"/>
              <a:ext cx="4176708" cy="713295"/>
              <a:chOff x="913607" y="2147888"/>
              <a:chExt cx="4471193" cy="763587"/>
            </a:xfrm>
          </p:grpSpPr>
          <p:sp>
            <p:nvSpPr>
              <p:cNvPr id="4" name="Rectangle 5">
                <a:extLst>
                  <a:ext uri="{FF2B5EF4-FFF2-40B4-BE49-F238E27FC236}">
                    <a16:creationId xmlns:a16="http://schemas.microsoft.com/office/drawing/2014/main" id="{3753BCEF-641D-524D-B9FD-453409647281}"/>
                  </a:ext>
                </a:extLst>
              </p:cNvPr>
              <p:cNvSpPr txBox="1">
                <a:spLocks noChangeArrowheads="1"/>
              </p:cNvSpPr>
              <p:nvPr/>
            </p:nvSpPr>
            <p:spPr bwMode="auto">
              <a:xfrm>
                <a:off x="1920875" y="2546350"/>
                <a:ext cx="20891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nSpc>
                    <a:spcPct val="90000"/>
                  </a:lnSpc>
                  <a:buNone/>
                </a:pPr>
                <a:r>
                  <a:rPr lang="en-GB" altLang="it-IT" sz="1300">
                    <a:latin typeface="Lato" panose="020F0502020204030203" pitchFamily="34" charset="77"/>
                  </a:rPr>
                  <a:t>+500k downloads</a:t>
                </a:r>
              </a:p>
            </p:txBody>
          </p:sp>
          <p:pic>
            <p:nvPicPr>
              <p:cNvPr id="7" name="Immagine 2">
                <a:extLst>
                  <a:ext uri="{FF2B5EF4-FFF2-40B4-BE49-F238E27FC236}">
                    <a16:creationId xmlns:a16="http://schemas.microsoft.com/office/drawing/2014/main" id="{974366AD-84BF-7647-92AE-F419CB49CDD5}"/>
                  </a:ext>
                </a:extLst>
              </p:cNvPr>
              <p:cNvPicPr>
                <a:picLocks noChangeAspect="1" noChangeArrowheads="1"/>
              </p:cNvPicPr>
              <p:nvPr/>
            </p:nvPicPr>
            <p:blipFill>
              <a:blip r:embed="rId2"/>
              <a:srcRect/>
              <a:stretch/>
            </p:blipFill>
            <p:spPr bwMode="auto">
              <a:xfrm>
                <a:off x="913607" y="2147888"/>
                <a:ext cx="7635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13">
                <a:extLst>
                  <a:ext uri="{FF2B5EF4-FFF2-40B4-BE49-F238E27FC236}">
                    <a16:creationId xmlns:a16="http://schemas.microsoft.com/office/drawing/2014/main" id="{C9C17FD9-E1B7-E34E-887F-8D1BE87AE621}"/>
                  </a:ext>
                </a:extLst>
              </p:cNvPr>
              <p:cNvPicPr>
                <a:picLocks noChangeAspect="1" noChangeArrowheads="1"/>
              </p:cNvPicPr>
              <p:nvPr/>
            </p:nvPicPr>
            <p:blipFill>
              <a:blip r:embed="rId3"/>
              <a:srcRect/>
              <a:stretch/>
            </p:blipFill>
            <p:spPr bwMode="auto">
              <a:xfrm>
                <a:off x="1987550" y="2232951"/>
                <a:ext cx="1187450" cy="247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3" descr="Immagine che contiene volante, ingranaggio&#10;&#10;Descrizione generata automaticamente">
                <a:extLst>
                  <a:ext uri="{FF2B5EF4-FFF2-40B4-BE49-F238E27FC236}">
                    <a16:creationId xmlns:a16="http://schemas.microsoft.com/office/drawing/2014/main" id="{CCB8C9A3-CAF3-8749-ACC0-4B5A158D3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2147888"/>
                <a:ext cx="360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5">
                <a:extLst>
                  <a:ext uri="{FF2B5EF4-FFF2-40B4-BE49-F238E27FC236}">
                    <a16:creationId xmlns:a16="http://schemas.microsoft.com/office/drawing/2014/main" id="{6741F8E1-0544-4245-BBFF-F66F290D9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147888"/>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476828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ella 12">
            <a:extLst>
              <a:ext uri="{FF2B5EF4-FFF2-40B4-BE49-F238E27FC236}">
                <a16:creationId xmlns:a16="http://schemas.microsoft.com/office/drawing/2014/main" id="{5215E130-42BA-074C-B67B-9BB1ADF28BEE}"/>
              </a:ext>
            </a:extLst>
          </p:cNvPr>
          <p:cNvGraphicFramePr>
            <a:graphicFrameLocks noGrp="1"/>
          </p:cNvGraphicFramePr>
          <p:nvPr>
            <p:extLst>
              <p:ext uri="{D42A27DB-BD31-4B8C-83A1-F6EECF244321}">
                <p14:modId xmlns:p14="http://schemas.microsoft.com/office/powerpoint/2010/main" val="58700934"/>
              </p:ext>
            </p:extLst>
          </p:nvPr>
        </p:nvGraphicFramePr>
        <p:xfrm>
          <a:off x="934262" y="1498491"/>
          <a:ext cx="10323476" cy="5136364"/>
        </p:xfrm>
        <a:graphic>
          <a:graphicData uri="http://schemas.openxmlformats.org/drawingml/2006/table">
            <a:tbl>
              <a:tblPr firstRow="1" bandRow="1">
                <a:tableStyleId>{21E4AEA4-8DFA-4A89-87EB-49C32662AFE0}</a:tableStyleId>
              </a:tblPr>
              <a:tblGrid>
                <a:gridCol w="2835975">
                  <a:extLst>
                    <a:ext uri="{9D8B030D-6E8A-4147-A177-3AD203B41FA5}">
                      <a16:colId xmlns:a16="http://schemas.microsoft.com/office/drawing/2014/main" val="3234683667"/>
                    </a:ext>
                  </a:extLst>
                </a:gridCol>
                <a:gridCol w="2689481">
                  <a:extLst>
                    <a:ext uri="{9D8B030D-6E8A-4147-A177-3AD203B41FA5}">
                      <a16:colId xmlns:a16="http://schemas.microsoft.com/office/drawing/2014/main" val="962413464"/>
                    </a:ext>
                  </a:extLst>
                </a:gridCol>
                <a:gridCol w="1962045">
                  <a:extLst>
                    <a:ext uri="{9D8B030D-6E8A-4147-A177-3AD203B41FA5}">
                      <a16:colId xmlns:a16="http://schemas.microsoft.com/office/drawing/2014/main" val="509309992"/>
                    </a:ext>
                  </a:extLst>
                </a:gridCol>
                <a:gridCol w="2835975">
                  <a:extLst>
                    <a:ext uri="{9D8B030D-6E8A-4147-A177-3AD203B41FA5}">
                      <a16:colId xmlns:a16="http://schemas.microsoft.com/office/drawing/2014/main" val="1361292280"/>
                    </a:ext>
                  </a:extLst>
                </a:gridCol>
              </a:tblGrid>
              <a:tr h="374152">
                <a:tc>
                  <a:txBody>
                    <a:bodyPr/>
                    <a:lstStyle/>
                    <a:p>
                      <a:pPr algn="ctr"/>
                      <a:endParaRPr lang="en-GB" sz="1800"/>
                    </a:p>
                  </a:txBody>
                  <a:tcPr marL="92004" marR="92004" marT="46002" marB="46002">
                    <a:noFill/>
                  </a:tcPr>
                </a:tc>
                <a:tc>
                  <a:txBody>
                    <a:bodyPr/>
                    <a:lstStyle/>
                    <a:p>
                      <a:pPr algn="ctr"/>
                      <a:r>
                        <a:rPr lang="en-GB" sz="1600" dirty="0">
                          <a:latin typeface="Lato" panose="020F0502020204030203" pitchFamily="34" charset="77"/>
                        </a:rPr>
                        <a:t>CiakTime</a:t>
                      </a:r>
                    </a:p>
                  </a:txBody>
                  <a:tcPr marL="92004" marR="92004" marT="46002" marB="46002"/>
                </a:tc>
                <a:tc>
                  <a:txBody>
                    <a:bodyPr/>
                    <a:lstStyle/>
                    <a:p>
                      <a:pPr algn="ctr"/>
                      <a:r>
                        <a:rPr lang="en-GB" sz="1600" dirty="0">
                          <a:latin typeface="Lato" panose="020F0502020204030203" pitchFamily="34" charset="77"/>
                        </a:rPr>
                        <a:t>IMDb</a:t>
                      </a:r>
                    </a:p>
                  </a:txBody>
                  <a:tcPr marL="92004" marR="92004" marT="46002" marB="46002"/>
                </a:tc>
                <a:tc>
                  <a:txBody>
                    <a:bodyPr/>
                    <a:lstStyle/>
                    <a:p>
                      <a:pPr algn="ctr"/>
                      <a:r>
                        <a:rPr lang="en-GB" sz="1600" dirty="0" err="1">
                          <a:latin typeface="Lato" panose="020F0502020204030203" pitchFamily="34" charset="77"/>
                        </a:rPr>
                        <a:t>Cinemaniac</a:t>
                      </a:r>
                      <a:endParaRPr lang="en-GB" sz="1600" dirty="0">
                        <a:latin typeface="Lato" panose="020F0502020204030203" pitchFamily="34" charset="77"/>
                      </a:endParaRPr>
                    </a:p>
                  </a:txBody>
                  <a:tcPr marL="92004" marR="92004" marT="46002" marB="46002"/>
                </a:tc>
                <a:extLst>
                  <a:ext uri="{0D108BD9-81ED-4DB2-BD59-A6C34878D82A}">
                    <a16:rowId xmlns:a16="http://schemas.microsoft.com/office/drawing/2014/main" val="3811946617"/>
                  </a:ext>
                </a:extLst>
              </a:tr>
              <a:tr h="312815">
                <a:tc>
                  <a:txBody>
                    <a:bodyPr/>
                    <a:lstStyle/>
                    <a:p>
                      <a:pPr algn="l"/>
                      <a:r>
                        <a:rPr lang="en-GB" sz="1400" b="1" dirty="0">
                          <a:solidFill>
                            <a:schemeClr val="bg1"/>
                          </a:solidFill>
                          <a:latin typeface="Lato" panose="020F0502020204030203" pitchFamily="34" charset="77"/>
                        </a:rPr>
                        <a:t>User profile</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2665190091"/>
                  </a:ext>
                </a:extLst>
              </a:tr>
              <a:tr h="312815">
                <a:tc>
                  <a:txBody>
                    <a:bodyPr/>
                    <a:lstStyle/>
                    <a:p>
                      <a:pPr algn="l"/>
                      <a:r>
                        <a:rPr lang="en-GB" sz="1400" b="1" dirty="0">
                          <a:solidFill>
                            <a:schemeClr val="bg1"/>
                          </a:solidFill>
                          <a:latin typeface="Lato" panose="020F0502020204030203" pitchFamily="34" charset="77"/>
                        </a:rPr>
                        <a:t>Search</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dirty="0"/>
                    </a:p>
                  </a:txBody>
                  <a:tcPr marL="92004" marR="92004" marT="46002" marB="46002"/>
                </a:tc>
                <a:extLst>
                  <a:ext uri="{0D108BD9-81ED-4DB2-BD59-A6C34878D82A}">
                    <a16:rowId xmlns:a16="http://schemas.microsoft.com/office/drawing/2014/main" val="1929057174"/>
                  </a:ext>
                </a:extLst>
              </a:tr>
              <a:tr h="312815">
                <a:tc>
                  <a:txBody>
                    <a:bodyPr/>
                    <a:lstStyle/>
                    <a:p>
                      <a:pPr algn="l"/>
                      <a:r>
                        <a:rPr lang="en-GB" sz="1400" b="1" dirty="0">
                          <a:solidFill>
                            <a:schemeClr val="bg1"/>
                          </a:solidFill>
                          <a:latin typeface="Lato" panose="020F0502020204030203" pitchFamily="34" charset="77"/>
                        </a:rPr>
                        <a:t>Movie info</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118427883"/>
                  </a:ext>
                </a:extLst>
              </a:tr>
              <a:tr h="312815">
                <a:tc>
                  <a:txBody>
                    <a:bodyPr/>
                    <a:lstStyle/>
                    <a:p>
                      <a:pPr algn="l"/>
                      <a:r>
                        <a:rPr lang="en-GB" sz="1400" b="1" dirty="0">
                          <a:solidFill>
                            <a:schemeClr val="bg1"/>
                          </a:solidFill>
                          <a:latin typeface="Lato" panose="020F0502020204030203" pitchFamily="34" charset="77"/>
                        </a:rPr>
                        <a:t>Streaming platform</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269950007"/>
                  </a:ext>
                </a:extLst>
              </a:tr>
              <a:tr h="312815">
                <a:tc>
                  <a:txBody>
                    <a:bodyPr/>
                    <a:lstStyle/>
                    <a:p>
                      <a:pPr algn="l"/>
                      <a:r>
                        <a:rPr lang="en-GB" sz="1400" b="1" dirty="0">
                          <a:solidFill>
                            <a:schemeClr val="bg1"/>
                          </a:solidFill>
                          <a:latin typeface="Lato" panose="020F0502020204030203" pitchFamily="34" charset="77"/>
                        </a:rPr>
                        <a:t>Upcoming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023452555"/>
                  </a:ext>
                </a:extLst>
              </a:tr>
              <a:tr h="312815">
                <a:tc>
                  <a:txBody>
                    <a:bodyPr/>
                    <a:lstStyle/>
                    <a:p>
                      <a:pPr algn="l"/>
                      <a:r>
                        <a:rPr lang="en-GB" sz="1400" b="1" dirty="0">
                          <a:solidFill>
                            <a:schemeClr val="bg1"/>
                          </a:solidFill>
                          <a:latin typeface="Lato" panose="020F0502020204030203" pitchFamily="34" charset="77"/>
                        </a:rPr>
                        <a:t>Watch history</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928512672"/>
                  </a:ext>
                </a:extLst>
              </a:tr>
              <a:tr h="312815">
                <a:tc>
                  <a:txBody>
                    <a:bodyPr/>
                    <a:lstStyle/>
                    <a:p>
                      <a:pPr algn="l"/>
                      <a:r>
                        <a:rPr lang="en-GB" sz="1400" b="1" dirty="0">
                          <a:solidFill>
                            <a:schemeClr val="bg1"/>
                          </a:solidFill>
                          <a:latin typeface="Lato" panose="020F0502020204030203" pitchFamily="34" charset="77"/>
                        </a:rPr>
                        <a:t>Watch list</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839163297"/>
                  </a:ext>
                </a:extLst>
              </a:tr>
              <a:tr h="312815">
                <a:tc>
                  <a:txBody>
                    <a:bodyPr/>
                    <a:lstStyle/>
                    <a:p>
                      <a:pPr algn="l"/>
                      <a:r>
                        <a:rPr lang="en-GB" sz="1400" b="1" dirty="0">
                          <a:solidFill>
                            <a:schemeClr val="bg1"/>
                          </a:solidFill>
                          <a:latin typeface="Lato" panose="020F0502020204030203" pitchFamily="34" charset="77"/>
                        </a:rPr>
                        <a:t>Favourite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861978230"/>
                  </a:ext>
                </a:extLst>
              </a:tr>
              <a:tr h="312815">
                <a:tc>
                  <a:txBody>
                    <a:bodyPr/>
                    <a:lstStyle/>
                    <a:p>
                      <a:pPr algn="l"/>
                      <a:r>
                        <a:rPr lang="en-GB" sz="1400" b="1" dirty="0">
                          <a:solidFill>
                            <a:schemeClr val="bg1"/>
                          </a:solidFill>
                          <a:latin typeface="Lato" panose="020F0502020204030203" pitchFamily="34" charset="77"/>
                        </a:rPr>
                        <a:t>Review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1350548444"/>
                  </a:ext>
                </a:extLst>
              </a:tr>
              <a:tr h="312815">
                <a:tc>
                  <a:txBody>
                    <a:bodyPr/>
                    <a:lstStyle/>
                    <a:p>
                      <a:pPr algn="l"/>
                      <a:r>
                        <a:rPr lang="en-GB" sz="1400" b="1" dirty="0">
                          <a:solidFill>
                            <a:schemeClr val="bg1"/>
                          </a:solidFill>
                          <a:latin typeface="Lato" panose="020F0502020204030203" pitchFamily="34" charset="77"/>
                        </a:rPr>
                        <a:t>Rate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258242762"/>
                  </a:ext>
                </a:extLst>
              </a:tr>
              <a:tr h="312815">
                <a:tc>
                  <a:txBody>
                    <a:bodyPr/>
                    <a:lstStyle/>
                    <a:p>
                      <a:pPr algn="l"/>
                      <a:r>
                        <a:rPr lang="en-GB" sz="1400" b="1" dirty="0">
                          <a:solidFill>
                            <a:schemeClr val="bg1"/>
                          </a:solidFill>
                          <a:latin typeface="Lato" panose="020F0502020204030203" pitchFamily="34" charset="77"/>
                        </a:rPr>
                        <a:t>Comment other reviews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2834504410"/>
                  </a:ext>
                </a:extLst>
              </a:tr>
              <a:tr h="312815">
                <a:tc>
                  <a:txBody>
                    <a:bodyPr/>
                    <a:lstStyle/>
                    <a:p>
                      <a:pPr algn="l"/>
                      <a:r>
                        <a:rPr lang="en-GB" sz="1400" b="1" dirty="0">
                          <a:solidFill>
                            <a:schemeClr val="bg1"/>
                          </a:solidFill>
                          <a:latin typeface="Lato" panose="020F0502020204030203" pitchFamily="34" charset="77"/>
                        </a:rPr>
                        <a:t>Like other reviews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752704107"/>
                  </a:ext>
                </a:extLst>
              </a:tr>
              <a:tr h="312815">
                <a:tc>
                  <a:txBody>
                    <a:bodyPr/>
                    <a:lstStyle/>
                    <a:p>
                      <a:pPr algn="l"/>
                      <a:r>
                        <a:rPr lang="en-GB" sz="1400" b="1" dirty="0">
                          <a:solidFill>
                            <a:schemeClr val="bg1"/>
                          </a:solidFill>
                          <a:latin typeface="Lato" panose="020F0502020204030203" pitchFamily="34" charset="77"/>
                        </a:rPr>
                        <a:t>No ads</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dirty="0"/>
                    </a:p>
                  </a:txBody>
                  <a:tcPr marL="92004" marR="92004" marT="46002" marB="46002"/>
                </a:tc>
                <a:tc>
                  <a:txBody>
                    <a:bodyPr/>
                    <a:lstStyle/>
                    <a:p>
                      <a:pPr algn="ctr"/>
                      <a:endParaRPr lang="en-GB" sz="1800" dirty="0"/>
                    </a:p>
                  </a:txBody>
                  <a:tcPr marL="92004" marR="92004" marT="46002" marB="46002"/>
                </a:tc>
                <a:extLst>
                  <a:ext uri="{0D108BD9-81ED-4DB2-BD59-A6C34878D82A}">
                    <a16:rowId xmlns:a16="http://schemas.microsoft.com/office/drawing/2014/main" val="1034515544"/>
                  </a:ext>
                </a:extLst>
              </a:tr>
            </a:tbl>
          </a:graphicData>
        </a:graphic>
      </p:graphicFrame>
      <p:grpSp>
        <p:nvGrpSpPr>
          <p:cNvPr id="15" name="Gruppo 14">
            <a:extLst>
              <a:ext uri="{FF2B5EF4-FFF2-40B4-BE49-F238E27FC236}">
                <a16:creationId xmlns:a16="http://schemas.microsoft.com/office/drawing/2014/main" id="{F02BD731-F882-AE43-B954-B3C910F582BC}"/>
              </a:ext>
            </a:extLst>
          </p:cNvPr>
          <p:cNvGrpSpPr/>
          <p:nvPr/>
        </p:nvGrpSpPr>
        <p:grpSpPr>
          <a:xfrm>
            <a:off x="5001973" y="1964430"/>
            <a:ext cx="215900" cy="4585863"/>
            <a:chOff x="4999957" y="1326757"/>
            <a:chExt cx="215900" cy="4585863"/>
          </a:xfrm>
        </p:grpSpPr>
        <p:pic>
          <p:nvPicPr>
            <p:cNvPr id="17" name="Immagine 11">
              <a:extLst>
                <a:ext uri="{FF2B5EF4-FFF2-40B4-BE49-F238E27FC236}">
                  <a16:creationId xmlns:a16="http://schemas.microsoft.com/office/drawing/2014/main" id="{1E5DBF93-32A2-DC4B-9034-CA83A058C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16950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magine 16">
              <a:extLst>
                <a:ext uri="{FF2B5EF4-FFF2-40B4-BE49-F238E27FC236}">
                  <a16:creationId xmlns:a16="http://schemas.microsoft.com/office/drawing/2014/main" id="{1184C95D-595C-DF43-902C-0B8CBC009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0554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magine 17">
              <a:extLst>
                <a:ext uri="{FF2B5EF4-FFF2-40B4-BE49-F238E27FC236}">
                  <a16:creationId xmlns:a16="http://schemas.microsoft.com/office/drawing/2014/main" id="{BAB4D0D9-4491-2145-8D2A-D677D6673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4292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mmagine 18">
              <a:extLst>
                <a:ext uri="{FF2B5EF4-FFF2-40B4-BE49-F238E27FC236}">
                  <a16:creationId xmlns:a16="http://schemas.microsoft.com/office/drawing/2014/main" id="{F5FF32F0-B82B-3043-AE0B-9DC16D9CF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mmagine 19">
              <a:extLst>
                <a:ext uri="{FF2B5EF4-FFF2-40B4-BE49-F238E27FC236}">
                  <a16:creationId xmlns:a16="http://schemas.microsoft.com/office/drawing/2014/main" id="{76F5BCCB-F193-DA4E-BFD2-DA6E1A02F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14619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magine 20">
              <a:extLst>
                <a:ext uri="{FF2B5EF4-FFF2-40B4-BE49-F238E27FC236}">
                  <a16:creationId xmlns:a16="http://schemas.microsoft.com/office/drawing/2014/main" id="{44C71B84-C9CE-7F4E-881D-FBFE7B36E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Immagine 21">
              <a:extLst>
                <a:ext uri="{FF2B5EF4-FFF2-40B4-BE49-F238E27FC236}">
                  <a16:creationId xmlns:a16="http://schemas.microsoft.com/office/drawing/2014/main" id="{CB651E3D-DD0A-4742-818B-5798EADFE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magine 22">
              <a:extLst>
                <a:ext uri="{FF2B5EF4-FFF2-40B4-BE49-F238E27FC236}">
                  <a16:creationId xmlns:a16="http://schemas.microsoft.com/office/drawing/2014/main" id="{87573B8B-3CC0-2244-A2F0-2FC4E9674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23931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27">
              <a:extLst>
                <a:ext uri="{FF2B5EF4-FFF2-40B4-BE49-F238E27FC236}">
                  <a16:creationId xmlns:a16="http://schemas.microsoft.com/office/drawing/2014/main" id="{753C0F08-7138-CB45-85C9-BA6F29642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599679"/>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Immagine 28">
              <a:extLst>
                <a:ext uri="{FF2B5EF4-FFF2-40B4-BE49-F238E27FC236}">
                  <a16:creationId xmlns:a16="http://schemas.microsoft.com/office/drawing/2014/main" id="{0971E496-73E5-2347-9436-C849DDD07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958871"/>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Immagine 29">
              <a:extLst>
                <a:ext uri="{FF2B5EF4-FFF2-40B4-BE49-F238E27FC236}">
                  <a16:creationId xmlns:a16="http://schemas.microsoft.com/office/drawing/2014/main" id="{376C3A54-AA9B-2847-BE24-6926AEACC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532800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Immagine 64">
              <a:extLst>
                <a:ext uri="{FF2B5EF4-FFF2-40B4-BE49-F238E27FC236}">
                  <a16:creationId xmlns:a16="http://schemas.microsoft.com/office/drawing/2014/main" id="{BADC97A2-B648-CF43-905B-91AECEA42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Immagine 17">
              <a:extLst>
                <a:ext uri="{FF2B5EF4-FFF2-40B4-BE49-F238E27FC236}">
                  <a16:creationId xmlns:a16="http://schemas.microsoft.com/office/drawing/2014/main" id="{E5CC361B-66EB-B64E-BF2B-A035A13C2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uppo 57">
            <a:extLst>
              <a:ext uri="{FF2B5EF4-FFF2-40B4-BE49-F238E27FC236}">
                <a16:creationId xmlns:a16="http://schemas.microsoft.com/office/drawing/2014/main" id="{477D9B2C-4065-B44F-ACAE-2F6F67C5CE58}"/>
              </a:ext>
            </a:extLst>
          </p:cNvPr>
          <p:cNvGrpSpPr/>
          <p:nvPr/>
        </p:nvGrpSpPr>
        <p:grpSpPr>
          <a:xfrm>
            <a:off x="7377713" y="1964430"/>
            <a:ext cx="216049" cy="4585863"/>
            <a:chOff x="5535762" y="1326757"/>
            <a:chExt cx="216049" cy="4585863"/>
          </a:xfrm>
        </p:grpSpPr>
        <p:pic>
          <p:nvPicPr>
            <p:cNvPr id="32" name="Immagine 65">
              <a:extLst>
                <a:ext uri="{FF2B5EF4-FFF2-40B4-BE49-F238E27FC236}">
                  <a16:creationId xmlns:a16="http://schemas.microsoft.com/office/drawing/2014/main" id="{4E613F08-BCE2-224F-8692-8718C174D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16950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Immagine 66">
              <a:extLst>
                <a:ext uri="{FF2B5EF4-FFF2-40B4-BE49-F238E27FC236}">
                  <a16:creationId xmlns:a16="http://schemas.microsoft.com/office/drawing/2014/main" id="{1A9FEB39-6CDE-2D4F-847A-436DC6921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05884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Immagine 67">
              <a:extLst>
                <a:ext uri="{FF2B5EF4-FFF2-40B4-BE49-F238E27FC236}">
                  <a16:creationId xmlns:a16="http://schemas.microsoft.com/office/drawing/2014/main" id="{A04B4EC3-3808-574A-A9E9-D23BD5945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423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magine 68">
              <a:extLst>
                <a:ext uri="{FF2B5EF4-FFF2-40B4-BE49-F238E27FC236}">
                  <a16:creationId xmlns:a16="http://schemas.microsoft.com/office/drawing/2014/main" id="{DAC1A634-090A-1C40-AB4B-FB024C7E7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Immagine 69">
              <a:extLst>
                <a:ext uri="{FF2B5EF4-FFF2-40B4-BE49-F238E27FC236}">
                  <a16:creationId xmlns:a16="http://schemas.microsoft.com/office/drawing/2014/main" id="{D2A87E34-D7B0-634E-AA75-D66327844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314619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Immagine 70">
              <a:extLst>
                <a:ext uri="{FF2B5EF4-FFF2-40B4-BE49-F238E27FC236}">
                  <a16:creationId xmlns:a16="http://schemas.microsoft.com/office/drawing/2014/main" id="{66ED3DEF-CC9B-044F-A75B-BE4E017CA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Immagine 71">
              <a:extLst>
                <a:ext uri="{FF2B5EF4-FFF2-40B4-BE49-F238E27FC236}">
                  <a16:creationId xmlns:a16="http://schemas.microsoft.com/office/drawing/2014/main" id="{0C45655C-D8AB-084C-B603-A93E3A032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Immagine 72">
              <a:extLst>
                <a:ext uri="{FF2B5EF4-FFF2-40B4-BE49-F238E27FC236}">
                  <a16:creationId xmlns:a16="http://schemas.microsoft.com/office/drawing/2014/main" id="{891EC021-0E81-7345-B7EF-0F85F1899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42364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mmagine 73">
              <a:extLst>
                <a:ext uri="{FF2B5EF4-FFF2-40B4-BE49-F238E27FC236}">
                  <a16:creationId xmlns:a16="http://schemas.microsoft.com/office/drawing/2014/main" id="{1FEE10A1-148D-3649-A91D-E50F5F50C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459399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magine 74">
              <a:extLst>
                <a:ext uri="{FF2B5EF4-FFF2-40B4-BE49-F238E27FC236}">
                  <a16:creationId xmlns:a16="http://schemas.microsoft.com/office/drawing/2014/main" id="{81192724-6D85-5346-8701-86C78B19C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4958871"/>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Immagine 75">
              <a:extLst>
                <a:ext uri="{FF2B5EF4-FFF2-40B4-BE49-F238E27FC236}">
                  <a16:creationId xmlns:a16="http://schemas.microsoft.com/office/drawing/2014/main" id="{E7D43294-547E-C340-800B-ACA81D367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532374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Immagine 76">
              <a:extLst>
                <a:ext uri="{FF2B5EF4-FFF2-40B4-BE49-F238E27FC236}">
                  <a16:creationId xmlns:a16="http://schemas.microsoft.com/office/drawing/2014/main" id="{9690592A-E38C-4247-957A-D6312B1A9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Immagine 67">
              <a:extLst>
                <a:ext uri="{FF2B5EF4-FFF2-40B4-BE49-F238E27FC236}">
                  <a16:creationId xmlns:a16="http://schemas.microsoft.com/office/drawing/2014/main" id="{CCA700D3-DE06-474C-9B52-21065C458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11"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 name="Gruppo 59">
            <a:extLst>
              <a:ext uri="{FF2B5EF4-FFF2-40B4-BE49-F238E27FC236}">
                <a16:creationId xmlns:a16="http://schemas.microsoft.com/office/drawing/2014/main" id="{CCCF6872-B3D1-FD47-A7E2-ACD4B0BB95CA}"/>
              </a:ext>
            </a:extLst>
          </p:cNvPr>
          <p:cNvGrpSpPr/>
          <p:nvPr/>
        </p:nvGrpSpPr>
        <p:grpSpPr>
          <a:xfrm>
            <a:off x="9753453" y="1964430"/>
            <a:ext cx="230455" cy="4585863"/>
            <a:chOff x="8021905" y="1326757"/>
            <a:chExt cx="230455" cy="4585863"/>
          </a:xfrm>
        </p:grpSpPr>
        <p:pic>
          <p:nvPicPr>
            <p:cNvPr id="45" name="Immagine 77">
              <a:extLst>
                <a:ext uri="{FF2B5EF4-FFF2-40B4-BE49-F238E27FC236}">
                  <a16:creationId xmlns:a16="http://schemas.microsoft.com/office/drawing/2014/main" id="{ED4DC732-992D-4A4E-A8F5-8471DB998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169274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Immagine 78">
              <a:extLst>
                <a:ext uri="{FF2B5EF4-FFF2-40B4-BE49-F238E27FC236}">
                  <a16:creationId xmlns:a16="http://schemas.microsoft.com/office/drawing/2014/main" id="{78D3C376-43E2-B149-8E86-B1876D91A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205185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Immagine 79">
              <a:extLst>
                <a:ext uri="{FF2B5EF4-FFF2-40B4-BE49-F238E27FC236}">
                  <a16:creationId xmlns:a16="http://schemas.microsoft.com/office/drawing/2014/main" id="{2872015F-2352-A245-8230-C9AAE052E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241783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Immagine 80">
              <a:extLst>
                <a:ext uri="{FF2B5EF4-FFF2-40B4-BE49-F238E27FC236}">
                  <a16:creationId xmlns:a16="http://schemas.microsoft.com/office/drawing/2014/main" id="{52A8DAB0-53C1-C149-AAA2-DA7300931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Immagine 81">
              <a:extLst>
                <a:ext uri="{FF2B5EF4-FFF2-40B4-BE49-F238E27FC236}">
                  <a16:creationId xmlns:a16="http://schemas.microsoft.com/office/drawing/2014/main" id="{1E39AB30-224A-944B-97CE-11BB7B8F1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14733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Immagine 82">
              <a:extLst>
                <a:ext uri="{FF2B5EF4-FFF2-40B4-BE49-F238E27FC236}">
                  <a16:creationId xmlns:a16="http://schemas.microsoft.com/office/drawing/2014/main" id="{B026EB70-92F6-334C-B553-E887D46BF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Immagine 83">
              <a:extLst>
                <a:ext uri="{FF2B5EF4-FFF2-40B4-BE49-F238E27FC236}">
                  <a16:creationId xmlns:a16="http://schemas.microsoft.com/office/drawing/2014/main" id="{35107C10-E860-A54E-BFCA-C05891CDA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Immagine 84">
              <a:extLst>
                <a:ext uri="{FF2B5EF4-FFF2-40B4-BE49-F238E27FC236}">
                  <a16:creationId xmlns:a16="http://schemas.microsoft.com/office/drawing/2014/main" id="{9E4907A5-809C-AC43-AD22-EF0A5F933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42364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Immagine 85">
              <a:extLst>
                <a:ext uri="{FF2B5EF4-FFF2-40B4-BE49-F238E27FC236}">
                  <a16:creationId xmlns:a16="http://schemas.microsoft.com/office/drawing/2014/main" id="{27C81C22-A69D-9547-B07D-6705FE8BF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6460" y="460416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Immagine 86">
              <a:extLst>
                <a:ext uri="{FF2B5EF4-FFF2-40B4-BE49-F238E27FC236}">
                  <a16:creationId xmlns:a16="http://schemas.microsoft.com/office/drawing/2014/main" id="{42BABE01-E25B-C846-9098-05BF24C18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496168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magine 87">
              <a:extLst>
                <a:ext uri="{FF2B5EF4-FFF2-40B4-BE49-F238E27FC236}">
                  <a16:creationId xmlns:a16="http://schemas.microsoft.com/office/drawing/2014/main" id="{70F2CFBD-2141-0343-8A0C-BCEFA79D8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532374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Immagine 88">
              <a:extLst>
                <a:ext uri="{FF2B5EF4-FFF2-40B4-BE49-F238E27FC236}">
                  <a16:creationId xmlns:a16="http://schemas.microsoft.com/office/drawing/2014/main" id="{5BA64BE4-7E49-1E43-AF60-16EBE6ABD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Immagine 79">
              <a:extLst>
                <a:ext uri="{FF2B5EF4-FFF2-40B4-BE49-F238E27FC236}">
                  <a16:creationId xmlns:a16="http://schemas.microsoft.com/office/drawing/2014/main" id="{EC428DC9-A2B6-4040-8C87-F64566D86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 name="Titolo 1">
            <a:extLst>
              <a:ext uri="{FF2B5EF4-FFF2-40B4-BE49-F238E27FC236}">
                <a16:creationId xmlns:a16="http://schemas.microsoft.com/office/drawing/2014/main" id="{C6B83E9F-FC8B-1D43-A0B0-3A75F6AA7C9F}"/>
              </a:ext>
            </a:extLst>
          </p:cNvPr>
          <p:cNvSpPr>
            <a:spLocks noGrp="1"/>
          </p:cNvSpPr>
          <p:nvPr>
            <p:ph type="title"/>
          </p:nvPr>
        </p:nvSpPr>
        <p:spPr>
          <a:xfrm>
            <a:off x="838200" y="365125"/>
            <a:ext cx="10515600" cy="1325563"/>
          </a:xfrm>
        </p:spPr>
        <p:txBody>
          <a:bodyPr>
            <a:normAutofit/>
          </a:bodyPr>
          <a:lstStyle/>
          <a:p>
            <a:r>
              <a:rPr lang="it-IT" altLang="it-IT" sz="5400" dirty="0">
                <a:latin typeface="Pattaya" pitchFamily="2" charset="-34"/>
                <a:cs typeface="Pattaya" pitchFamily="2" charset="-34"/>
              </a:rPr>
              <a:t>Competitors </a:t>
            </a:r>
            <a:r>
              <a:rPr lang="it-IT" altLang="it-IT" sz="5400" dirty="0" err="1">
                <a:latin typeface="Pattaya" pitchFamily="2" charset="-34"/>
                <a:cs typeface="Pattaya" pitchFamily="2" charset="-34"/>
              </a:rPr>
              <a:t>analysis</a:t>
            </a:r>
            <a:endParaRPr lang="en-GB" sz="5400" dirty="0">
              <a:latin typeface="Pattaya" pitchFamily="2" charset="-34"/>
              <a:cs typeface="Pattaya" pitchFamily="2" charset="-34"/>
            </a:endParaRPr>
          </a:p>
        </p:txBody>
      </p:sp>
    </p:spTree>
    <p:extLst>
      <p:ext uri="{BB962C8B-B14F-4D97-AF65-F5344CB8AC3E}">
        <p14:creationId xmlns:p14="http://schemas.microsoft.com/office/powerpoint/2010/main" val="1756592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295138" y="362744"/>
            <a:ext cx="3576992" cy="1237456"/>
          </a:xfrm>
        </p:spPr>
        <p:txBody>
          <a:bodyPr vert="horz" lIns="91440" tIns="45720" rIns="91440" bIns="45720" rtlCol="0" anchor="ctr">
            <a:normAutofit/>
          </a:bodyPr>
          <a:lstStyle/>
          <a:p>
            <a:r>
              <a:rPr lang="en-US" altLang="it-IT" sz="5400" kern="1200" dirty="0">
                <a:solidFill>
                  <a:srgbClr val="FFFFFF"/>
                </a:solidFill>
                <a:latin typeface="Pattaya" pitchFamily="2" charset="-34"/>
                <a:cs typeface="Pattaya" pitchFamily="2" charset="-34"/>
              </a:rPr>
              <a:t>User profile</a:t>
            </a:r>
            <a:endParaRPr lang="en-US" sz="5400" kern="1200" dirty="0">
              <a:solidFill>
                <a:srgbClr val="FFFFFF"/>
              </a:solidFill>
              <a:latin typeface="Pattaya" pitchFamily="2" charset="-34"/>
              <a:cs typeface="Pattaya" pitchFamily="2" charset="-34"/>
            </a:endParaRP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2" name="Immagine 21">
            <a:extLst>
              <a:ext uri="{FF2B5EF4-FFF2-40B4-BE49-F238E27FC236}">
                <a16:creationId xmlns:a16="http://schemas.microsoft.com/office/drawing/2014/main" id="{B6343072-05C8-C646-8F3D-051AA6B4B105}"/>
              </a:ext>
            </a:extLst>
          </p:cNvPr>
          <p:cNvPicPr>
            <a:picLocks noChangeAspect="1"/>
          </p:cNvPicPr>
          <p:nvPr/>
        </p:nvPicPr>
        <p:blipFill>
          <a:blip r:embed="rId2"/>
          <a:stretch>
            <a:fillRect/>
          </a:stretch>
        </p:blipFill>
        <p:spPr>
          <a:xfrm>
            <a:off x="817901" y="2168997"/>
            <a:ext cx="2520000" cy="2520000"/>
          </a:xfrm>
          <a:prstGeom prst="rect">
            <a:avLst/>
          </a:prstGeom>
        </p:spPr>
      </p:pic>
      <p:graphicFrame>
        <p:nvGraphicFramePr>
          <p:cNvPr id="23" name="Tabella 10">
            <a:extLst>
              <a:ext uri="{FF2B5EF4-FFF2-40B4-BE49-F238E27FC236}">
                <a16:creationId xmlns:a16="http://schemas.microsoft.com/office/drawing/2014/main" id="{BD6D09D5-3CFE-FA4A-805D-B4C600F89DFE}"/>
              </a:ext>
            </a:extLst>
          </p:cNvPr>
          <p:cNvGraphicFramePr>
            <a:graphicFrameLocks noGrp="1"/>
          </p:cNvGraphicFramePr>
          <p:nvPr>
            <p:extLst>
              <p:ext uri="{D42A27DB-BD31-4B8C-83A1-F6EECF244321}">
                <p14:modId xmlns:p14="http://schemas.microsoft.com/office/powerpoint/2010/main" val="977858741"/>
              </p:ext>
            </p:extLst>
          </p:nvPr>
        </p:nvGraphicFramePr>
        <p:xfrm>
          <a:off x="5276899" y="1392176"/>
          <a:ext cx="5495670" cy="4073643"/>
        </p:xfrm>
        <a:graphic>
          <a:graphicData uri="http://schemas.openxmlformats.org/drawingml/2006/table">
            <a:tbl>
              <a:tblPr firstCol="1" bandRow="1">
                <a:tableStyleId>{21E4AEA4-8DFA-4A89-87EB-49C32662AFE0}</a:tableStyleId>
              </a:tblPr>
              <a:tblGrid>
                <a:gridCol w="1931958">
                  <a:extLst>
                    <a:ext uri="{9D8B030D-6E8A-4147-A177-3AD203B41FA5}">
                      <a16:colId xmlns:a16="http://schemas.microsoft.com/office/drawing/2014/main" val="20000"/>
                    </a:ext>
                  </a:extLst>
                </a:gridCol>
                <a:gridCol w="3563712">
                  <a:extLst>
                    <a:ext uri="{9D8B030D-6E8A-4147-A177-3AD203B41FA5}">
                      <a16:colId xmlns:a16="http://schemas.microsoft.com/office/drawing/2014/main" val="20001"/>
                    </a:ext>
                  </a:extLst>
                </a:gridCol>
              </a:tblGrid>
              <a:tr h="484894">
                <a:tc>
                  <a:txBody>
                    <a:bodyPr/>
                    <a:lstStyle/>
                    <a:p>
                      <a:r>
                        <a:rPr lang="en-GB" sz="2000" noProof="0" dirty="0">
                          <a:latin typeface="Lato" panose="020F0502020204030203" pitchFamily="34" charset="77"/>
                        </a:rPr>
                        <a:t>Age</a:t>
                      </a:r>
                    </a:p>
                  </a:txBody>
                  <a:tcPr marL="148525" marR="148525" marT="74266" marB="74266" anchor="ctr"/>
                </a:tc>
                <a:tc>
                  <a:txBody>
                    <a:bodyPr/>
                    <a:lstStyle/>
                    <a:p>
                      <a:r>
                        <a:rPr lang="en-GB" sz="2000" noProof="0" dirty="0">
                          <a:latin typeface="Lato" panose="020F0502020204030203" pitchFamily="34" charset="77"/>
                        </a:rPr>
                        <a:t>18-50 years</a:t>
                      </a:r>
                    </a:p>
                  </a:txBody>
                  <a:tcPr marL="148525" marR="148525" marT="74266" marB="74266" anchor="ctr"/>
                </a:tc>
                <a:extLst>
                  <a:ext uri="{0D108BD9-81ED-4DB2-BD59-A6C34878D82A}">
                    <a16:rowId xmlns:a16="http://schemas.microsoft.com/office/drawing/2014/main" val="10000"/>
                  </a:ext>
                </a:extLst>
              </a:tr>
              <a:tr h="484894">
                <a:tc>
                  <a:txBody>
                    <a:bodyPr/>
                    <a:lstStyle/>
                    <a:p>
                      <a:r>
                        <a:rPr lang="en-GB" sz="2000" noProof="0" dirty="0">
                          <a:latin typeface="Lato" panose="020F0502020204030203" pitchFamily="34" charset="77"/>
                        </a:rPr>
                        <a:t>Gender</a:t>
                      </a:r>
                    </a:p>
                  </a:txBody>
                  <a:tcPr marL="148525" marR="148525" marT="74266" marB="74266" anchor="ctr"/>
                </a:tc>
                <a:tc>
                  <a:txBody>
                    <a:bodyPr/>
                    <a:lstStyle/>
                    <a:p>
                      <a:endParaRPr lang="en-GB" sz="2000" noProof="0" dirty="0">
                        <a:latin typeface="Lato" panose="020F0502020204030203" pitchFamily="34" charset="77"/>
                      </a:endParaRPr>
                    </a:p>
                  </a:txBody>
                  <a:tcPr marL="148525" marR="148525" marT="74266" marB="74266" anchor="ctr"/>
                </a:tc>
                <a:extLst>
                  <a:ext uri="{0D108BD9-81ED-4DB2-BD59-A6C34878D82A}">
                    <a16:rowId xmlns:a16="http://schemas.microsoft.com/office/drawing/2014/main" val="10001"/>
                  </a:ext>
                </a:extLst>
              </a:tr>
              <a:tr h="484894">
                <a:tc>
                  <a:txBody>
                    <a:bodyPr/>
                    <a:lstStyle/>
                    <a:p>
                      <a:r>
                        <a:rPr lang="en-GB" sz="2000" noProof="0" dirty="0">
                          <a:latin typeface="Lato" panose="020F0502020204030203" pitchFamily="34" charset="77"/>
                        </a:rPr>
                        <a:t>Profession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2"/>
                  </a:ext>
                </a:extLst>
              </a:tr>
              <a:tr h="484894">
                <a:tc>
                  <a:txBody>
                    <a:bodyPr/>
                    <a:lstStyle/>
                    <a:p>
                      <a:r>
                        <a:rPr lang="en-GB" sz="2000" noProof="0" dirty="0">
                          <a:latin typeface="Lato" panose="020F0502020204030203" pitchFamily="34" charset="77"/>
                        </a:rPr>
                        <a:t>Education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3"/>
                  </a:ext>
                </a:extLst>
              </a:tr>
              <a:tr h="484894">
                <a:tc>
                  <a:txBody>
                    <a:bodyPr/>
                    <a:lstStyle/>
                    <a:p>
                      <a:r>
                        <a:rPr lang="en-GB" sz="2000" noProof="0">
                          <a:latin typeface="Lato" panose="020F0502020204030203" pitchFamily="34" charset="77"/>
                        </a:rPr>
                        <a:t>Location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4"/>
                  </a:ext>
                </a:extLst>
              </a:tr>
              <a:tr h="1164279">
                <a:tc>
                  <a:txBody>
                    <a:bodyPr/>
                    <a:lstStyle/>
                    <a:p>
                      <a:r>
                        <a:rPr lang="en-GB" sz="2000" noProof="0">
                          <a:latin typeface="Lato" panose="020F0502020204030203" pitchFamily="34" charset="77"/>
                        </a:rPr>
                        <a:t>Technology</a:t>
                      </a:r>
                    </a:p>
                  </a:txBody>
                  <a:tcPr marL="148525" marR="148525" marT="74266" marB="74266" anchor="ctr"/>
                </a:tc>
                <a:tc>
                  <a:txBody>
                    <a:bodyPr/>
                    <a:lstStyle/>
                    <a:p>
                      <a:r>
                        <a:rPr lang="en-GB" sz="2000" noProof="0" dirty="0">
                          <a:latin typeface="Lato" panose="020F0502020204030203" pitchFamily="34" charset="77"/>
                        </a:rPr>
                        <a:t>Basic smartphone experience</a:t>
                      </a:r>
                    </a:p>
                  </a:txBody>
                  <a:tcPr marL="148525" marR="148525" marT="74266" marB="74266" anchor="ctr"/>
                </a:tc>
                <a:extLst>
                  <a:ext uri="{0D108BD9-81ED-4DB2-BD59-A6C34878D82A}">
                    <a16:rowId xmlns:a16="http://schemas.microsoft.com/office/drawing/2014/main" val="10005"/>
                  </a:ext>
                </a:extLst>
              </a:tr>
              <a:tr h="484894">
                <a:tc>
                  <a:txBody>
                    <a:bodyPr/>
                    <a:lstStyle/>
                    <a:p>
                      <a:r>
                        <a:rPr lang="en-GB" sz="2000" noProof="0" dirty="0">
                          <a:latin typeface="Lato" panose="020F0502020204030203" pitchFamily="34" charset="77"/>
                        </a:rPr>
                        <a:t>Passions</a:t>
                      </a:r>
                    </a:p>
                  </a:txBody>
                  <a:tcPr marL="148525" marR="148525" marT="74266" marB="74266" anchor="ctr"/>
                </a:tc>
                <a:tc>
                  <a:txBody>
                    <a:bodyPr/>
                    <a:lstStyle/>
                    <a:p>
                      <a:r>
                        <a:rPr lang="en-GB" sz="2000" noProof="0" dirty="0">
                          <a:latin typeface="Lato" panose="020F0502020204030203" pitchFamily="34" charset="77"/>
                        </a:rPr>
                        <a:t>Cinema, movies</a:t>
                      </a:r>
                    </a:p>
                  </a:txBody>
                  <a:tcPr marL="148525" marR="148525" marT="74266" marB="74266" anchor="ctr"/>
                </a:tc>
                <a:extLst>
                  <a:ext uri="{0D108BD9-81ED-4DB2-BD59-A6C34878D82A}">
                    <a16:rowId xmlns:a16="http://schemas.microsoft.com/office/drawing/2014/main" val="10006"/>
                  </a:ext>
                </a:extLst>
              </a:tr>
            </a:tbl>
          </a:graphicData>
        </a:graphic>
      </p:graphicFrame>
      <p:grpSp>
        <p:nvGrpSpPr>
          <p:cNvPr id="3" name="Gruppo 2">
            <a:extLst>
              <a:ext uri="{FF2B5EF4-FFF2-40B4-BE49-F238E27FC236}">
                <a16:creationId xmlns:a16="http://schemas.microsoft.com/office/drawing/2014/main" id="{F0A00418-2556-514A-B62F-93618A02741C}"/>
              </a:ext>
            </a:extLst>
          </p:cNvPr>
          <p:cNvGrpSpPr/>
          <p:nvPr/>
        </p:nvGrpSpPr>
        <p:grpSpPr>
          <a:xfrm>
            <a:off x="7315241" y="1988429"/>
            <a:ext cx="576262" cy="287337"/>
            <a:chOff x="2779589" y="763230"/>
            <a:chExt cx="576262" cy="287337"/>
          </a:xfrm>
        </p:grpSpPr>
        <p:pic>
          <p:nvPicPr>
            <p:cNvPr id="24" name="Immagine 2">
              <a:extLst>
                <a:ext uri="{FF2B5EF4-FFF2-40B4-BE49-F238E27FC236}">
                  <a16:creationId xmlns:a16="http://schemas.microsoft.com/office/drawing/2014/main" id="{121B50B4-5B2D-AC40-A6D5-21FAA1F0F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926" y="763230"/>
              <a:ext cx="2889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4" descr="Immagine che contiene testo&#10;&#10;Descrizione generata automaticamente">
              <a:extLst>
                <a:ext uri="{FF2B5EF4-FFF2-40B4-BE49-F238E27FC236}">
                  <a16:creationId xmlns:a16="http://schemas.microsoft.com/office/drawing/2014/main" id="{009762B3-FCB9-A341-90BA-ECDD35D8D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9589" y="763230"/>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7103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Segnaposto contenuto 2">
            <a:extLst>
              <a:ext uri="{FF2B5EF4-FFF2-40B4-BE49-F238E27FC236}">
                <a16:creationId xmlns:a16="http://schemas.microsoft.com/office/drawing/2014/main" id="{0EC98707-2678-E242-A35D-B13D77EC0988}"/>
              </a:ext>
            </a:extLst>
          </p:cNvPr>
          <p:cNvSpPr>
            <a:spLocks noGrp="1" noChangeArrowheads="1"/>
          </p:cNvSpPr>
          <p:nvPr>
            <p:ph idx="1"/>
          </p:nvPr>
        </p:nvSpPr>
        <p:spPr>
          <a:xfrm>
            <a:off x="684212" y="1130887"/>
            <a:ext cx="5634945" cy="1916737"/>
          </a:xfrm>
        </p:spPr>
        <p:txBody>
          <a:bodyPr>
            <a:normAutofit/>
          </a:bodyPr>
          <a:lstStyle/>
          <a:p>
            <a:pPr marL="0" indent="0" algn="just" eaLnBrk="1" hangingPunct="1">
              <a:lnSpc>
                <a:spcPct val="100000"/>
              </a:lnSpc>
              <a:buFontTx/>
              <a:buNone/>
            </a:pPr>
            <a:r>
              <a:rPr lang="en-GB" altLang="it-IT" sz="1600" dirty="0">
                <a:latin typeface="Lato" panose="020F0502020204030203" pitchFamily="34" charset="77"/>
              </a:rPr>
              <a:t>Vittoria is 25 years-old and comes from Rome. She is a university student and in the free time her main hobby is watching movies and tv-series on her favourite streaming platforms. </a:t>
            </a:r>
          </a:p>
          <a:p>
            <a:pPr marL="0" indent="0" algn="just" eaLnBrk="1" hangingPunct="1">
              <a:lnSpc>
                <a:spcPct val="100000"/>
              </a:lnSpc>
              <a:buFontTx/>
              <a:buNone/>
            </a:pPr>
            <a:r>
              <a:rPr lang="en-GB" altLang="it-IT" sz="1600" dirty="0">
                <a:latin typeface="Lato" panose="020F0502020204030203" pitchFamily="34" charset="77"/>
              </a:rPr>
              <a:t>During her study breaks she likes to keep in touch with her friends on various social apps.</a:t>
            </a:r>
          </a:p>
        </p:txBody>
      </p:sp>
      <p:pic>
        <p:nvPicPr>
          <p:cNvPr id="22" name="Immagine 2" descr="Immagine che contiene persona, interni&#10;&#10;Descrizione generata automaticamente">
            <a:extLst>
              <a:ext uri="{FF2B5EF4-FFF2-40B4-BE49-F238E27FC236}">
                <a16:creationId xmlns:a16="http://schemas.microsoft.com/office/drawing/2014/main" id="{AD8703A2-6FFF-7E49-95CC-A1857D9F4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6750481" y="1085458"/>
            <a:ext cx="4664662" cy="466466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itolo 1">
            <a:extLst>
              <a:ext uri="{FF2B5EF4-FFF2-40B4-BE49-F238E27FC236}">
                <a16:creationId xmlns:a16="http://schemas.microsoft.com/office/drawing/2014/main" id="{76AF86FA-F5B6-4D4D-AC49-BBC0DDC29822}"/>
              </a:ext>
            </a:extLst>
          </p:cNvPr>
          <p:cNvSpPr txBox="1">
            <a:spLocks noChangeArrowheads="1"/>
          </p:cNvSpPr>
          <p:nvPr/>
        </p:nvSpPr>
        <p:spPr>
          <a:xfrm>
            <a:off x="684213" y="430213"/>
            <a:ext cx="3659187" cy="58102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it-IT" altLang="it-IT" sz="3600" dirty="0">
                <a:solidFill>
                  <a:schemeClr val="accent2"/>
                </a:solidFill>
                <a:latin typeface="Pattaya" pitchFamily="2" charset="-34"/>
                <a:cs typeface="Pattaya" pitchFamily="2" charset="-34"/>
              </a:rPr>
              <a:t>Persona</a:t>
            </a:r>
          </a:p>
        </p:txBody>
      </p:sp>
      <p:sp>
        <p:nvSpPr>
          <p:cNvPr id="20" name="Titolo 1">
            <a:extLst>
              <a:ext uri="{FF2B5EF4-FFF2-40B4-BE49-F238E27FC236}">
                <a16:creationId xmlns:a16="http://schemas.microsoft.com/office/drawing/2014/main" id="{D193FB20-02E8-E344-A869-FD7AA77D08A5}"/>
              </a:ext>
            </a:extLst>
          </p:cNvPr>
          <p:cNvSpPr txBox="1">
            <a:spLocks/>
          </p:cNvSpPr>
          <p:nvPr/>
        </p:nvSpPr>
        <p:spPr bwMode="auto">
          <a:xfrm>
            <a:off x="684213" y="3047624"/>
            <a:ext cx="3659187"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spcAft>
                <a:spcPts val="600"/>
              </a:spcAft>
              <a:buClrTx/>
              <a:buFontTx/>
              <a:buNone/>
            </a:pPr>
            <a:r>
              <a:rPr lang="it-IT" altLang="it-IT" sz="3600" b="1" dirty="0">
                <a:solidFill>
                  <a:schemeClr val="accent2"/>
                </a:solidFill>
                <a:latin typeface="Pattaya" pitchFamily="2" charset="-34"/>
                <a:cs typeface="Pattaya" pitchFamily="2" charset="-34"/>
              </a:rPr>
              <a:t>Scenario</a:t>
            </a:r>
            <a:endParaRPr lang="it-IT" altLang="it-IT" sz="2800" b="1" dirty="0">
              <a:solidFill>
                <a:schemeClr val="accent2"/>
              </a:solidFill>
              <a:latin typeface="Pattaya" pitchFamily="2" charset="-34"/>
              <a:cs typeface="Pattaya" pitchFamily="2" charset="-34"/>
            </a:endParaRPr>
          </a:p>
        </p:txBody>
      </p:sp>
      <p:sp>
        <p:nvSpPr>
          <p:cNvPr id="21" name="Segnaposto contenuto 2">
            <a:extLst>
              <a:ext uri="{FF2B5EF4-FFF2-40B4-BE49-F238E27FC236}">
                <a16:creationId xmlns:a16="http://schemas.microsoft.com/office/drawing/2014/main" id="{4928226A-6832-FF49-8F83-B5D2144C8DD9}"/>
              </a:ext>
            </a:extLst>
          </p:cNvPr>
          <p:cNvSpPr txBox="1">
            <a:spLocks/>
          </p:cNvSpPr>
          <p:nvPr/>
        </p:nvSpPr>
        <p:spPr bwMode="auto">
          <a:xfrm>
            <a:off x="684212" y="3716376"/>
            <a:ext cx="5634945" cy="2472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eaLnBrk="1" hangingPunct="1">
              <a:buFontTx/>
              <a:buNone/>
            </a:pPr>
            <a:r>
              <a:rPr lang="en-GB" altLang="it-IT" sz="1600" dirty="0">
                <a:latin typeface="Lato" panose="020F0502020204030203" pitchFamily="34" charset="77"/>
              </a:rPr>
              <a:t>Vittoria has just terminated an intense study session and now she only wants to relax watching a movie. She decides to call her best friend to spend the evening together. Once she arrives, in order to choose which movie to watch, they both open the app to compare their watchlists. After a while they realize that they both have “La La Land“ in their watchlists and so they decide to watch it together.</a:t>
            </a:r>
          </a:p>
          <a:p>
            <a:pPr algn="just" eaLnBrk="1" hangingPunct="1">
              <a:buFontTx/>
              <a:buNone/>
            </a:pPr>
            <a:r>
              <a:rPr lang="en-GB" altLang="it-IT" sz="1600" dirty="0">
                <a:latin typeface="Lato" panose="020F0502020204030203" pitchFamily="34" charset="77"/>
              </a:rPr>
              <a:t>At the end of the evening, they both check it as “watched“ in their app.</a:t>
            </a:r>
          </a:p>
        </p:txBody>
      </p:sp>
    </p:spTree>
    <p:extLst>
      <p:ext uri="{BB962C8B-B14F-4D97-AF65-F5344CB8AC3E}">
        <p14:creationId xmlns:p14="http://schemas.microsoft.com/office/powerpoint/2010/main" val="209462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Segnaposto contenuto 2">
            <a:extLst>
              <a:ext uri="{FF2B5EF4-FFF2-40B4-BE49-F238E27FC236}">
                <a16:creationId xmlns:a16="http://schemas.microsoft.com/office/drawing/2014/main" id="{0EC98707-2678-E242-A35D-B13D77EC0988}"/>
              </a:ext>
            </a:extLst>
          </p:cNvPr>
          <p:cNvSpPr>
            <a:spLocks noGrp="1" noChangeArrowheads="1"/>
          </p:cNvSpPr>
          <p:nvPr>
            <p:ph idx="1"/>
          </p:nvPr>
        </p:nvSpPr>
        <p:spPr>
          <a:xfrm>
            <a:off x="684212" y="1130887"/>
            <a:ext cx="5634945" cy="1916737"/>
          </a:xfrm>
        </p:spPr>
        <p:txBody>
          <a:bodyPr>
            <a:normAutofit/>
          </a:bodyPr>
          <a:lstStyle/>
          <a:p>
            <a:pPr marL="0" indent="0" algn="just">
              <a:buNone/>
            </a:pPr>
            <a:r>
              <a:rPr lang="en-GB" altLang="it-IT" sz="1600" dirty="0">
                <a:latin typeface="Lato" panose="020F0502020204030203" pitchFamily="34" charset="77"/>
              </a:rPr>
              <a:t>Emanuele is 33 years-old and comes from Torino. He is a programmer and he likes very much going to the cinema with his girlfriend. </a:t>
            </a:r>
          </a:p>
          <a:p>
            <a:pPr marL="0" indent="0" algn="just">
              <a:buNone/>
            </a:pPr>
            <a:r>
              <a:rPr lang="en-GB" altLang="it-IT" sz="1600" dirty="0">
                <a:latin typeface="Lato" panose="020F0502020204030203" pitchFamily="34" charset="77"/>
              </a:rPr>
              <a:t>As a programmer, he is addicted of technology in general, and more specifically of mobile devices; moreover, he is a very organized guy, and so he likes to keep under control everything he does in his life using mobile apps.</a:t>
            </a:r>
          </a:p>
        </p:txBody>
      </p:sp>
      <p:pic>
        <p:nvPicPr>
          <p:cNvPr id="22" name="Immagine 2">
            <a:extLst>
              <a:ext uri="{FF2B5EF4-FFF2-40B4-BE49-F238E27FC236}">
                <a16:creationId xmlns:a16="http://schemas.microsoft.com/office/drawing/2014/main" id="{AD8703A2-6FFF-7E49-95CC-A1857D9F4141}"/>
              </a:ext>
            </a:extLst>
          </p:cNvPr>
          <p:cNvPicPr>
            <a:picLocks noChangeAspect="1" noChangeArrowheads="1"/>
          </p:cNvPicPr>
          <p:nvPr/>
        </p:nvPicPr>
        <p:blipFill>
          <a:blip r:embed="rId2"/>
          <a:srcRect/>
          <a:stretch/>
        </p:blipFill>
        <p:spPr bwMode="auto">
          <a:xfrm>
            <a:off x="6750481" y="1085458"/>
            <a:ext cx="4664662" cy="466466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itolo 1">
            <a:extLst>
              <a:ext uri="{FF2B5EF4-FFF2-40B4-BE49-F238E27FC236}">
                <a16:creationId xmlns:a16="http://schemas.microsoft.com/office/drawing/2014/main" id="{76AF86FA-F5B6-4D4D-AC49-BBC0DDC29822}"/>
              </a:ext>
            </a:extLst>
          </p:cNvPr>
          <p:cNvSpPr txBox="1">
            <a:spLocks noChangeArrowheads="1"/>
          </p:cNvSpPr>
          <p:nvPr/>
        </p:nvSpPr>
        <p:spPr>
          <a:xfrm>
            <a:off x="684213" y="430213"/>
            <a:ext cx="3659187" cy="58102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it-IT" altLang="it-IT" sz="3600" dirty="0">
                <a:solidFill>
                  <a:schemeClr val="accent2"/>
                </a:solidFill>
                <a:latin typeface="Pattaya" pitchFamily="2" charset="-34"/>
                <a:cs typeface="Pattaya" pitchFamily="2" charset="-34"/>
              </a:rPr>
              <a:t>Persona</a:t>
            </a:r>
          </a:p>
        </p:txBody>
      </p:sp>
      <p:sp>
        <p:nvSpPr>
          <p:cNvPr id="20" name="Titolo 1">
            <a:extLst>
              <a:ext uri="{FF2B5EF4-FFF2-40B4-BE49-F238E27FC236}">
                <a16:creationId xmlns:a16="http://schemas.microsoft.com/office/drawing/2014/main" id="{D193FB20-02E8-E344-A869-FD7AA77D08A5}"/>
              </a:ext>
            </a:extLst>
          </p:cNvPr>
          <p:cNvSpPr txBox="1">
            <a:spLocks/>
          </p:cNvSpPr>
          <p:nvPr/>
        </p:nvSpPr>
        <p:spPr bwMode="auto">
          <a:xfrm>
            <a:off x="684213" y="3047624"/>
            <a:ext cx="3659187"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spcAft>
                <a:spcPts val="600"/>
              </a:spcAft>
              <a:buClrTx/>
              <a:buFontTx/>
              <a:buNone/>
            </a:pPr>
            <a:r>
              <a:rPr lang="it-IT" altLang="it-IT" sz="3600" b="1" dirty="0">
                <a:solidFill>
                  <a:schemeClr val="accent2"/>
                </a:solidFill>
                <a:latin typeface="Pattaya" pitchFamily="2" charset="-34"/>
                <a:cs typeface="Pattaya" pitchFamily="2" charset="-34"/>
              </a:rPr>
              <a:t>Scenario</a:t>
            </a:r>
            <a:endParaRPr lang="it-IT" altLang="it-IT" sz="2800" b="1" dirty="0">
              <a:solidFill>
                <a:schemeClr val="accent2"/>
              </a:solidFill>
              <a:latin typeface="Pattaya" pitchFamily="2" charset="-34"/>
              <a:cs typeface="Pattaya" pitchFamily="2" charset="-34"/>
            </a:endParaRPr>
          </a:p>
        </p:txBody>
      </p:sp>
      <p:sp>
        <p:nvSpPr>
          <p:cNvPr id="21" name="Segnaposto contenuto 2">
            <a:extLst>
              <a:ext uri="{FF2B5EF4-FFF2-40B4-BE49-F238E27FC236}">
                <a16:creationId xmlns:a16="http://schemas.microsoft.com/office/drawing/2014/main" id="{4928226A-6832-FF49-8F83-B5D2144C8DD9}"/>
              </a:ext>
            </a:extLst>
          </p:cNvPr>
          <p:cNvSpPr txBox="1">
            <a:spLocks/>
          </p:cNvSpPr>
          <p:nvPr/>
        </p:nvSpPr>
        <p:spPr bwMode="auto">
          <a:xfrm>
            <a:off x="684212" y="3716376"/>
            <a:ext cx="5634945" cy="2472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600" dirty="0">
                <a:latin typeface="Lato" panose="020F0502020204030203" pitchFamily="34" charset="77"/>
              </a:rPr>
              <a:t>It is an afternoon autumn day. Emanuele and his girlfriend would have liked to go out for a walk, but since it’s raining, they don’t know what to do. So, Emanuele opens the app in search of a popular movie. In this list he founds that is just available in the cinemas a new action movie with his favourite actor Vin Diesel; since also his girlfriend likes action movies, they decide to go to the cinema to watch it and spend a good afternoon together.</a:t>
            </a:r>
          </a:p>
        </p:txBody>
      </p:sp>
    </p:spTree>
    <p:extLst>
      <p:ext uri="{BB962C8B-B14F-4D97-AF65-F5344CB8AC3E}">
        <p14:creationId xmlns:p14="http://schemas.microsoft.com/office/powerpoint/2010/main" val="2006000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1</a:t>
            </a:r>
            <a:endParaRPr lang="en-GB" sz="5400" dirty="0">
              <a:solidFill>
                <a:srgbClr val="FFFFFF"/>
              </a:solidFill>
              <a:latin typeface="Pattaya" pitchFamily="2" charset="-34"/>
              <a:cs typeface="Pattaya" pitchFamily="2" charset="-34"/>
            </a:endParaRPr>
          </a:p>
        </p:txBody>
      </p:sp>
      <p:pic>
        <p:nvPicPr>
          <p:cNvPr id="14" name="Immagine 13">
            <a:extLst>
              <a:ext uri="{FF2B5EF4-FFF2-40B4-BE49-F238E27FC236}">
                <a16:creationId xmlns:a16="http://schemas.microsoft.com/office/drawing/2014/main" id="{5E104AAE-DFE7-BE4A-B4DA-8DA2BFC2DD83}"/>
              </a:ext>
            </a:extLst>
          </p:cNvPr>
          <p:cNvPicPr>
            <a:picLocks noChangeAspect="1"/>
          </p:cNvPicPr>
          <p:nvPr/>
        </p:nvPicPr>
        <p:blipFill rotWithShape="1">
          <a:blip r:embed="rId2"/>
          <a:srcRect r="25505"/>
          <a:stretch/>
        </p:blipFill>
        <p:spPr>
          <a:xfrm>
            <a:off x="838200" y="2555773"/>
            <a:ext cx="3407291" cy="1725884"/>
          </a:xfrm>
          <a:prstGeom prst="rect">
            <a:avLst/>
          </a:prstGeom>
        </p:spPr>
      </p:pic>
      <p:sp>
        <p:nvSpPr>
          <p:cNvPr id="15" name="Rettangolo 14">
            <a:extLst>
              <a:ext uri="{FF2B5EF4-FFF2-40B4-BE49-F238E27FC236}">
                <a16:creationId xmlns:a16="http://schemas.microsoft.com/office/drawing/2014/main" id="{4F7DCB6C-AE79-D247-B202-AF6075B61F72}"/>
              </a:ext>
            </a:extLst>
          </p:cNvPr>
          <p:cNvSpPr/>
          <p:nvPr/>
        </p:nvSpPr>
        <p:spPr>
          <a:xfrm>
            <a:off x="838200" y="2071236"/>
            <a:ext cx="1955985"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a:t>
            </a:r>
            <a:r>
              <a:rPr lang="it-IT" b="1" dirty="0" err="1">
                <a:latin typeface="Lato" panose="020F0502020204030203" pitchFamily="34" charset="77"/>
              </a:rPr>
              <a:t>age</a:t>
            </a:r>
            <a:r>
              <a:rPr lang="it-IT" b="1" dirty="0">
                <a:latin typeface="Lato" panose="020F0502020204030203" pitchFamily="34" charset="77"/>
              </a:rPr>
              <a:t>?</a:t>
            </a:r>
            <a:endParaRPr lang="it-IT" b="1" dirty="0">
              <a:effectLst/>
              <a:latin typeface="Lato" panose="020F0502020204030203" pitchFamily="34" charset="77"/>
            </a:endParaRPr>
          </a:p>
        </p:txBody>
      </p:sp>
      <p:sp>
        <p:nvSpPr>
          <p:cNvPr id="16" name="Rettangolo 15">
            <a:extLst>
              <a:ext uri="{FF2B5EF4-FFF2-40B4-BE49-F238E27FC236}">
                <a16:creationId xmlns:a16="http://schemas.microsoft.com/office/drawing/2014/main" id="{F490C6D2-845B-3A44-9AE8-5C53EDB29142}"/>
              </a:ext>
            </a:extLst>
          </p:cNvPr>
          <p:cNvSpPr/>
          <p:nvPr/>
        </p:nvSpPr>
        <p:spPr>
          <a:xfrm>
            <a:off x="6094477" y="2071236"/>
            <a:ext cx="2316660"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gender?</a:t>
            </a:r>
            <a:endParaRPr lang="it-IT" b="1" dirty="0">
              <a:effectLst/>
              <a:latin typeface="Lato" panose="020F0502020204030203" pitchFamily="34" charset="77"/>
            </a:endParaRPr>
          </a:p>
        </p:txBody>
      </p:sp>
      <p:pic>
        <p:nvPicPr>
          <p:cNvPr id="17" name="Immagine 16">
            <a:extLst>
              <a:ext uri="{FF2B5EF4-FFF2-40B4-BE49-F238E27FC236}">
                <a16:creationId xmlns:a16="http://schemas.microsoft.com/office/drawing/2014/main" id="{5717B737-67B9-034C-8F94-EFED971F49D6}"/>
              </a:ext>
            </a:extLst>
          </p:cNvPr>
          <p:cNvPicPr>
            <a:picLocks noChangeAspect="1"/>
          </p:cNvPicPr>
          <p:nvPr/>
        </p:nvPicPr>
        <p:blipFill rotWithShape="1">
          <a:blip r:embed="rId3"/>
          <a:srcRect r="17137"/>
          <a:stretch/>
        </p:blipFill>
        <p:spPr>
          <a:xfrm>
            <a:off x="6094477" y="2639306"/>
            <a:ext cx="3756073" cy="1558819"/>
          </a:xfrm>
          <a:prstGeom prst="rect">
            <a:avLst/>
          </a:prstGeom>
        </p:spPr>
      </p:pic>
      <p:sp>
        <p:nvSpPr>
          <p:cNvPr id="18" name="Rettangolo 17">
            <a:extLst>
              <a:ext uri="{FF2B5EF4-FFF2-40B4-BE49-F238E27FC236}">
                <a16:creationId xmlns:a16="http://schemas.microsoft.com/office/drawing/2014/main" id="{E1359487-A83F-9B45-83EB-76C5B3A6E5EF}"/>
              </a:ext>
            </a:extLst>
          </p:cNvPr>
          <p:cNvSpPr/>
          <p:nvPr/>
        </p:nvSpPr>
        <p:spPr>
          <a:xfrm>
            <a:off x="838200" y="4396862"/>
            <a:ext cx="3347391"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educational </a:t>
            </a:r>
            <a:r>
              <a:rPr lang="it-IT" b="1" dirty="0" err="1">
                <a:latin typeface="Lato" panose="020F0502020204030203" pitchFamily="34" charset="77"/>
              </a:rPr>
              <a:t>level</a:t>
            </a:r>
            <a:r>
              <a:rPr lang="it-IT" b="1" dirty="0">
                <a:latin typeface="Lato" panose="020F0502020204030203" pitchFamily="34" charset="77"/>
              </a:rPr>
              <a:t>?</a:t>
            </a:r>
            <a:endParaRPr lang="it-IT" b="1" dirty="0">
              <a:effectLst/>
              <a:latin typeface="Lato" panose="020F0502020204030203" pitchFamily="34" charset="77"/>
            </a:endParaRPr>
          </a:p>
        </p:txBody>
      </p:sp>
      <p:pic>
        <p:nvPicPr>
          <p:cNvPr id="19" name="Immagine 18">
            <a:extLst>
              <a:ext uri="{FF2B5EF4-FFF2-40B4-BE49-F238E27FC236}">
                <a16:creationId xmlns:a16="http://schemas.microsoft.com/office/drawing/2014/main" id="{5E572CB1-E15B-A041-8BE6-0BCC7246BFE5}"/>
              </a:ext>
            </a:extLst>
          </p:cNvPr>
          <p:cNvPicPr>
            <a:picLocks noChangeAspect="1"/>
          </p:cNvPicPr>
          <p:nvPr/>
        </p:nvPicPr>
        <p:blipFill>
          <a:blip r:embed="rId4"/>
          <a:stretch>
            <a:fillRect/>
          </a:stretch>
        </p:blipFill>
        <p:spPr>
          <a:xfrm>
            <a:off x="838200" y="4975627"/>
            <a:ext cx="4543295" cy="1562400"/>
          </a:xfrm>
          <a:prstGeom prst="rect">
            <a:avLst/>
          </a:prstGeom>
        </p:spPr>
      </p:pic>
      <p:sp>
        <p:nvSpPr>
          <p:cNvPr id="20" name="Rettangolo 19">
            <a:extLst>
              <a:ext uri="{FF2B5EF4-FFF2-40B4-BE49-F238E27FC236}">
                <a16:creationId xmlns:a16="http://schemas.microsoft.com/office/drawing/2014/main" id="{7A6FC628-D05A-7F4B-B7CF-518F3DDFD698}"/>
              </a:ext>
            </a:extLst>
          </p:cNvPr>
          <p:cNvSpPr/>
          <p:nvPr/>
        </p:nvSpPr>
        <p:spPr>
          <a:xfrm>
            <a:off x="6094477" y="4396862"/>
            <a:ext cx="6043642" cy="369332"/>
          </a:xfrm>
          <a:prstGeom prst="rect">
            <a:avLst/>
          </a:prstGeom>
        </p:spPr>
        <p:txBody>
          <a:bodyPr wrap="none">
            <a:spAutoFit/>
          </a:bodyPr>
          <a:lstStyle/>
          <a:p>
            <a:r>
              <a:rPr lang="it-IT" b="1" dirty="0">
                <a:latin typeface="Lato" panose="020F0502020204030203" pitchFamily="34" charset="77"/>
              </a:rPr>
              <a:t>How </a:t>
            </a:r>
            <a:r>
              <a:rPr lang="it-IT" b="1" dirty="0" err="1">
                <a:latin typeface="Lato" panose="020F0502020204030203" pitchFamily="34" charset="77"/>
              </a:rPr>
              <a:t>frequently</a:t>
            </a:r>
            <a:r>
              <a:rPr lang="it-IT" b="1" dirty="0">
                <a:latin typeface="Lato" panose="020F0502020204030203" pitchFamily="34" charset="77"/>
              </a:rPr>
              <a:t> do </a:t>
            </a:r>
            <a:r>
              <a:rPr lang="it-IT" b="1" dirty="0" err="1">
                <a:latin typeface="Lato" panose="020F0502020204030203" pitchFamily="34" charset="77"/>
              </a:rPr>
              <a:t>you</a:t>
            </a:r>
            <a:r>
              <a:rPr lang="it-IT" b="1" dirty="0">
                <a:latin typeface="Lato" panose="020F0502020204030203" pitchFamily="34" charset="77"/>
              </a:rPr>
              <a:t> use </a:t>
            </a:r>
            <a:r>
              <a:rPr lang="it-IT" b="1" dirty="0" err="1">
                <a:latin typeface="Lato" panose="020F0502020204030203" pitchFamily="34" charset="77"/>
              </a:rPr>
              <a:t>your</a:t>
            </a:r>
            <a:r>
              <a:rPr lang="it-IT" b="1" dirty="0">
                <a:latin typeface="Lato" panose="020F0502020204030203" pitchFamily="34" charset="77"/>
              </a:rPr>
              <a:t> </a:t>
            </a:r>
            <a:r>
              <a:rPr lang="it-IT" b="1" dirty="0" err="1">
                <a:latin typeface="Lato" panose="020F0502020204030203" pitchFamily="34" charset="77"/>
              </a:rPr>
              <a:t>smartphone</a:t>
            </a:r>
            <a:r>
              <a:rPr lang="it-IT" b="1" dirty="0">
                <a:latin typeface="Lato" panose="020F0502020204030203" pitchFamily="34" charset="77"/>
              </a:rPr>
              <a:t> on </a:t>
            </a:r>
            <a:r>
              <a:rPr lang="it-IT" b="1" dirty="0" err="1">
                <a:latin typeface="Lato" panose="020F0502020204030203" pitchFamily="34" charset="77"/>
              </a:rPr>
              <a:t>average</a:t>
            </a:r>
            <a:r>
              <a:rPr lang="it-IT" b="1" dirty="0">
                <a:latin typeface="Lato" panose="020F0502020204030203" pitchFamily="34" charset="77"/>
              </a:rPr>
              <a:t>?</a:t>
            </a:r>
          </a:p>
        </p:txBody>
      </p:sp>
      <p:pic>
        <p:nvPicPr>
          <p:cNvPr id="21" name="Immagine 20">
            <a:extLst>
              <a:ext uri="{FF2B5EF4-FFF2-40B4-BE49-F238E27FC236}">
                <a16:creationId xmlns:a16="http://schemas.microsoft.com/office/drawing/2014/main" id="{7BD78DCC-D6A6-6246-B00C-F9746BAAF40F}"/>
              </a:ext>
            </a:extLst>
          </p:cNvPr>
          <p:cNvPicPr>
            <a:picLocks noChangeAspect="1"/>
          </p:cNvPicPr>
          <p:nvPr/>
        </p:nvPicPr>
        <p:blipFill>
          <a:blip r:embed="rId5"/>
          <a:srcRect/>
          <a:stretch/>
        </p:blipFill>
        <p:spPr>
          <a:xfrm>
            <a:off x="6094476" y="4854393"/>
            <a:ext cx="4461907" cy="1683634"/>
          </a:xfrm>
          <a:prstGeom prst="rect">
            <a:avLst/>
          </a:prstGeom>
        </p:spPr>
      </p:pic>
    </p:spTree>
    <p:extLst>
      <p:ext uri="{BB962C8B-B14F-4D97-AF65-F5344CB8AC3E}">
        <p14:creationId xmlns:p14="http://schemas.microsoft.com/office/powerpoint/2010/main" val="428473779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TotalTime>
  <Words>1793</Words>
  <Application>Microsoft Macintosh PowerPoint</Application>
  <PresentationFormat>Widescreen</PresentationFormat>
  <Paragraphs>196</Paragraphs>
  <Slides>28</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28</vt:i4>
      </vt:variant>
    </vt:vector>
  </HeadingPairs>
  <TitlesOfParts>
    <vt:vector size="34" baseType="lpstr">
      <vt:lpstr>Arial</vt:lpstr>
      <vt:lpstr>Calibri</vt:lpstr>
      <vt:lpstr>Calibri Light</vt:lpstr>
      <vt:lpstr>Lato</vt:lpstr>
      <vt:lpstr>Pattaya</vt:lpstr>
      <vt:lpstr>Tema di Office</vt:lpstr>
      <vt:lpstr>CiakTime</vt:lpstr>
      <vt:lpstr>Idea</vt:lpstr>
      <vt:lpstr>Competitors analysis</vt:lpstr>
      <vt:lpstr>Competitors analysis</vt:lpstr>
      <vt:lpstr>Competitors analysis</vt:lpstr>
      <vt:lpstr>User profile</vt:lpstr>
      <vt:lpstr>Presentazione standard di PowerPoint</vt:lpstr>
      <vt:lpstr>Presentazione standard di PowerPoint</vt:lpstr>
      <vt:lpstr>Questionnaire – Part 1</vt:lpstr>
      <vt:lpstr>Questionnaire – Part 2</vt:lpstr>
      <vt:lpstr>Questionnaire – Part 3</vt:lpstr>
      <vt:lpstr>Questionnaire – Part 4</vt:lpstr>
      <vt:lpstr>Search for a movie or a person</vt:lpstr>
      <vt:lpstr>Add movie to a list </vt:lpstr>
      <vt:lpstr>Login</vt:lpstr>
      <vt:lpstr>Make a review</vt:lpstr>
      <vt:lpstr>Comment other users’ reviews </vt:lpstr>
      <vt:lpstr>Prototype 0 - Mockups</vt:lpstr>
      <vt:lpstr>Prototype 0 - Mockups</vt:lpstr>
      <vt:lpstr>Heuristic evaluation</vt:lpstr>
      <vt:lpstr>Presentazione standard di PowerPoint</vt:lpstr>
      <vt:lpstr>Presentazione standard di PowerPoint</vt:lpstr>
      <vt:lpstr>Prototype 1</vt:lpstr>
      <vt:lpstr>Presentazione standard di PowerPoint</vt:lpstr>
      <vt:lpstr>Presentazione standard di PowerPoint</vt:lpstr>
      <vt:lpstr>Presentazione standard di PowerPoint</vt:lpstr>
      <vt:lpstr>Controlled experiment  - ANOVA</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CiakTime</dc:title>
  <dc:creator>Martina Turbessi</dc:creator>
  <cp:lastModifiedBy>Mauro Ficorella</cp:lastModifiedBy>
  <cp:revision>43</cp:revision>
  <dcterms:created xsi:type="dcterms:W3CDTF">2021-07-02T14:15:23Z</dcterms:created>
  <dcterms:modified xsi:type="dcterms:W3CDTF">2021-07-06T10:14:32Z</dcterms:modified>
</cp:coreProperties>
</file>